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handoutMasterIdLst>
    <p:handoutMasterId r:id="rId78"/>
  </p:handoutMasterIdLst>
  <p:sldIdLst>
    <p:sldId id="328" r:id="rId2"/>
    <p:sldId id="331" r:id="rId3"/>
    <p:sldId id="332" r:id="rId4"/>
    <p:sldId id="307" r:id="rId5"/>
    <p:sldId id="308" r:id="rId6"/>
    <p:sldId id="435" r:id="rId7"/>
    <p:sldId id="446" r:id="rId8"/>
    <p:sldId id="318" r:id="rId9"/>
    <p:sldId id="257" r:id="rId10"/>
    <p:sldId id="401" r:id="rId11"/>
    <p:sldId id="440" r:id="rId12"/>
    <p:sldId id="355" r:id="rId13"/>
    <p:sldId id="259" r:id="rId14"/>
    <p:sldId id="443" r:id="rId15"/>
    <p:sldId id="444" r:id="rId16"/>
    <p:sldId id="442" r:id="rId17"/>
    <p:sldId id="385" r:id="rId18"/>
    <p:sldId id="436" r:id="rId19"/>
    <p:sldId id="358" r:id="rId20"/>
    <p:sldId id="359" r:id="rId21"/>
    <p:sldId id="378" r:id="rId22"/>
    <p:sldId id="380" r:id="rId23"/>
    <p:sldId id="404" r:id="rId24"/>
    <p:sldId id="377" r:id="rId25"/>
    <p:sldId id="405" r:id="rId26"/>
    <p:sldId id="386" r:id="rId27"/>
    <p:sldId id="406" r:id="rId28"/>
    <p:sldId id="383" r:id="rId29"/>
    <p:sldId id="407" r:id="rId30"/>
    <p:sldId id="384" r:id="rId31"/>
    <p:sldId id="445" r:id="rId32"/>
    <p:sldId id="409" r:id="rId33"/>
    <p:sldId id="410" r:id="rId34"/>
    <p:sldId id="411" r:id="rId35"/>
    <p:sldId id="412" r:id="rId36"/>
    <p:sldId id="413" r:id="rId37"/>
    <p:sldId id="414" r:id="rId38"/>
    <p:sldId id="415" r:id="rId39"/>
    <p:sldId id="416" r:id="rId40"/>
    <p:sldId id="417" r:id="rId41"/>
    <p:sldId id="418" r:id="rId42"/>
    <p:sldId id="408" r:id="rId43"/>
    <p:sldId id="387" r:id="rId44"/>
    <p:sldId id="393" r:id="rId45"/>
    <p:sldId id="264" r:id="rId46"/>
    <p:sldId id="419" r:id="rId47"/>
    <p:sldId id="420" r:id="rId48"/>
    <p:sldId id="421" r:id="rId49"/>
    <p:sldId id="269" r:id="rId50"/>
    <p:sldId id="271" r:id="rId51"/>
    <p:sldId id="270" r:id="rId52"/>
    <p:sldId id="422" r:id="rId53"/>
    <p:sldId id="399" r:id="rId54"/>
    <p:sldId id="426" r:id="rId55"/>
    <p:sldId id="427" r:id="rId56"/>
    <p:sldId id="433" r:id="rId57"/>
    <p:sldId id="434" r:id="rId58"/>
    <p:sldId id="430" r:id="rId59"/>
    <p:sldId id="431" r:id="rId60"/>
    <p:sldId id="432" r:id="rId61"/>
    <p:sldId id="423" r:id="rId62"/>
    <p:sldId id="424" r:id="rId63"/>
    <p:sldId id="425" r:id="rId64"/>
    <p:sldId id="274" r:id="rId65"/>
    <p:sldId id="275" r:id="rId66"/>
    <p:sldId id="282" r:id="rId67"/>
    <p:sldId id="283" r:id="rId68"/>
    <p:sldId id="278" r:id="rId69"/>
    <p:sldId id="285" r:id="rId70"/>
    <p:sldId id="286" r:id="rId71"/>
    <p:sldId id="279" r:id="rId72"/>
    <p:sldId id="280" r:id="rId73"/>
    <p:sldId id="437" r:id="rId74"/>
    <p:sldId id="438" r:id="rId75"/>
    <p:sldId id="441" r:id="rId7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0066FF"/>
    <a:srgbClr val="990099"/>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21305" autoAdjust="0"/>
    <p:restoredTop sz="90577" autoAdjust="0"/>
  </p:normalViewPr>
  <p:slideViewPr>
    <p:cSldViewPr>
      <p:cViewPr varScale="1">
        <p:scale>
          <a:sx n="114" d="100"/>
          <a:sy n="114" d="100"/>
        </p:scale>
        <p:origin x="-86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14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2457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2458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2458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C329CDBF-6F52-408A-98B5-3783089E4E7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410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87170A5F-3145-434C-B5EB-7D00928F55D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4999AAC9-4CC3-458E-876A-33AA2959F154}" type="slidenum">
              <a:rPr lang="en-US" smtClean="0"/>
              <a:pPr/>
              <a:t>15</a:t>
            </a:fld>
            <a:endParaRPr lang="en-US"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eaLnBrk="1" hangingPunct="1"/>
            <a:r>
              <a:rPr lang="en-US" smtClean="0"/>
              <a:t>Using the two color counters present on your tables determine if the equation here is balances.  Answer this question by stating how many atoms of elements do you need to balance this equation.  </a:t>
            </a:r>
          </a:p>
          <a:p>
            <a:pPr eaLnBrk="1" hangingPunct="1"/>
            <a:endParaRPr lang="en-US" smtClean="0"/>
          </a:p>
          <a:p>
            <a:pPr eaLnBrk="1" hangingPunct="1"/>
            <a:r>
              <a:rPr lang="en-US" b="1" i="1" u="sng" smtClean="0"/>
              <a:t>Make connection with math teachers on the use of the two color counters in middle school math for integers, and high school equivalent to algebra tiles.  </a:t>
            </a:r>
            <a:r>
              <a:rPr lang="en-US" smtClean="0"/>
              <a:t> </a:t>
            </a:r>
          </a:p>
          <a:p>
            <a:pPr eaLnBrk="1" hangingPunct="1"/>
            <a:endParaRPr lang="en-US" smtClean="0"/>
          </a:p>
          <a:p>
            <a:pPr eaLnBrk="1" hangingPunct="1"/>
            <a:r>
              <a:rPr lang="en-US" smtClean="0"/>
              <a:t>Two color counters represent the atoms of element present in each problem.</a:t>
            </a:r>
          </a:p>
          <a:p>
            <a:pPr eaLnBrk="1" hangingPunct="1"/>
            <a:r>
              <a:rPr lang="en-US" smtClean="0"/>
              <a:t>In this instance let blue represent hydrogen and red represent oxygen.  </a:t>
            </a:r>
          </a:p>
          <a:p>
            <a:pPr eaLnBrk="1" hangingPunct="1"/>
            <a:endParaRPr lang="en-US" smtClean="0"/>
          </a:p>
          <a:p>
            <a:pPr eaLnBrk="1" hangingPunct="1"/>
            <a:r>
              <a:rPr lang="en-US" smtClean="0"/>
              <a:t>Is this equation balanced?</a:t>
            </a:r>
          </a:p>
          <a:p>
            <a:pPr eaLnBrk="1" hangingPunct="1"/>
            <a:r>
              <a:rPr lang="en-US" smtClean="0"/>
              <a:t>What is need?</a:t>
            </a:r>
          </a:p>
          <a:p>
            <a:pPr eaLnBrk="1" hangingPunct="1"/>
            <a:r>
              <a:rPr lang="en-US" smtClean="0"/>
              <a:t>On what side of the equation is this need in order to receive a balanced equation?</a:t>
            </a:r>
          </a:p>
          <a:p>
            <a:pPr eaLnBrk="1" hangingPunct="1"/>
            <a:endParaRPr lang="en-US" smtClean="0"/>
          </a:p>
          <a:p>
            <a:pPr eaLnBrk="1" hangingPunct="1"/>
            <a:r>
              <a:rPr lang="en-US" smtClean="0"/>
              <a:t>For example: I need 1 more atom of oxygen on the product side of this equation in order for it to be balanced.  </a:t>
            </a:r>
          </a:p>
          <a:p>
            <a:pPr eaLnBrk="1" hangingPunct="1"/>
            <a:endParaRPr lang="en-US" smtClean="0"/>
          </a:p>
          <a:p>
            <a:pPr eaLnBrk="1" hangingPunct="1"/>
            <a:r>
              <a:rPr lang="en-US" smtClean="0"/>
              <a:t>Allow students to use literacy in this instance by placing the probing questions into a sentence.  </a:t>
            </a:r>
          </a:p>
          <a:p>
            <a:pPr eaLnBrk="1" hangingPunct="1"/>
            <a:r>
              <a:rPr lang="en-US" smtClean="0"/>
              <a:t>Sentence stem:  I need 1 more atom of carbon and 4 more atoms of hydrogen on the product side of this equation in order for it to be balanced.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E38AF09F-4BAD-460B-871C-A7C6AA3D2AFA}" type="slidenum">
              <a:rPr lang="en-US" smtClean="0"/>
              <a:pPr/>
              <a:t>16</a:t>
            </a:fld>
            <a:endParaRPr lang="en-US" smtClean="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r>
              <a:rPr lang="en-US" smtClean="0"/>
              <a:t>Using the two color counters present on your tables determine if the equation here is balances.  Answer this question by stating how many atoms of elements do you need to balance this equation.  </a:t>
            </a:r>
          </a:p>
          <a:p>
            <a:pPr eaLnBrk="1" hangingPunct="1"/>
            <a:endParaRPr lang="en-US" smtClean="0"/>
          </a:p>
          <a:p>
            <a:pPr eaLnBrk="1" hangingPunct="1"/>
            <a:r>
              <a:rPr lang="en-US" b="1" i="1" u="sng" smtClean="0"/>
              <a:t>Make connection with math teachers on the use of the two color counters in middle school math for integers, and high school equivalent to algebra tiles.  </a:t>
            </a:r>
            <a:r>
              <a:rPr lang="en-US" smtClean="0"/>
              <a:t> </a:t>
            </a:r>
          </a:p>
          <a:p>
            <a:pPr eaLnBrk="1" hangingPunct="1"/>
            <a:endParaRPr lang="en-US" smtClean="0"/>
          </a:p>
          <a:p>
            <a:pPr eaLnBrk="1" hangingPunct="1"/>
            <a:r>
              <a:rPr lang="en-US" smtClean="0"/>
              <a:t>Two color counters represent the atoms of element present in each problem.</a:t>
            </a:r>
          </a:p>
          <a:p>
            <a:pPr eaLnBrk="1" hangingPunct="1"/>
            <a:r>
              <a:rPr lang="en-US" smtClean="0"/>
              <a:t>In this instance let blue represent hydrogen and red represent oxygen.  </a:t>
            </a:r>
          </a:p>
          <a:p>
            <a:pPr eaLnBrk="1" hangingPunct="1"/>
            <a:endParaRPr lang="en-US" smtClean="0"/>
          </a:p>
          <a:p>
            <a:pPr eaLnBrk="1" hangingPunct="1"/>
            <a:r>
              <a:rPr lang="en-US" smtClean="0"/>
              <a:t>Is this equation balanced?</a:t>
            </a:r>
          </a:p>
          <a:p>
            <a:pPr eaLnBrk="1" hangingPunct="1"/>
            <a:r>
              <a:rPr lang="en-US" smtClean="0"/>
              <a:t>What is need?</a:t>
            </a:r>
          </a:p>
          <a:p>
            <a:pPr eaLnBrk="1" hangingPunct="1"/>
            <a:r>
              <a:rPr lang="en-US" smtClean="0"/>
              <a:t>On what side of the equation is this need in order to receive a balanced equation?</a:t>
            </a:r>
          </a:p>
          <a:p>
            <a:pPr eaLnBrk="1" hangingPunct="1"/>
            <a:endParaRPr lang="en-US" smtClean="0"/>
          </a:p>
          <a:p>
            <a:pPr eaLnBrk="1" hangingPunct="1"/>
            <a:r>
              <a:rPr lang="en-US" smtClean="0"/>
              <a:t>For example: I need 1 more atom of oxygen on the product side of this equation in order for it to be balanced.  </a:t>
            </a:r>
          </a:p>
          <a:p>
            <a:pPr eaLnBrk="1" hangingPunct="1"/>
            <a:endParaRPr lang="en-US" smtClean="0"/>
          </a:p>
          <a:p>
            <a:pPr eaLnBrk="1" hangingPunct="1"/>
            <a:r>
              <a:rPr lang="en-US" smtClean="0"/>
              <a:t>Allow students to use literacy in this instance by placing the probing questions into a sentence.  </a:t>
            </a:r>
          </a:p>
          <a:p>
            <a:pPr eaLnBrk="1" hangingPunct="1"/>
            <a:r>
              <a:rPr lang="en-US" smtClean="0"/>
              <a:t>Sentence stem:  I need 1 more atom of carbon and 4 more atoms of hydrogen on the product side of this equation in order for it to be balanced.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7925F015-2F8A-47CF-B4CF-FA91C0EED201}" type="slidenum">
              <a:rPr lang="en-US" smtClean="0"/>
              <a:pPr/>
              <a:t>17</a:t>
            </a:fld>
            <a:endParaRPr lang="en-US" smtClean="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r>
              <a:rPr lang="en-US" smtClean="0"/>
              <a:t>Using the two color counters present on your tables determine if the equation here is balances.  Answer this question by stating how many atoms of elements do you need to balance this equation.  </a:t>
            </a:r>
          </a:p>
          <a:p>
            <a:pPr eaLnBrk="1" hangingPunct="1"/>
            <a:endParaRPr lang="en-US" smtClean="0"/>
          </a:p>
          <a:p>
            <a:pPr eaLnBrk="1" hangingPunct="1"/>
            <a:r>
              <a:rPr lang="en-US" smtClean="0"/>
              <a:t>In this instance let blue represent hydrogen and red represent oxygen.</a:t>
            </a:r>
          </a:p>
          <a:p>
            <a:pPr eaLnBrk="1" hangingPunct="1"/>
            <a:endParaRPr lang="en-US" smtClean="0"/>
          </a:p>
          <a:p>
            <a:pPr eaLnBrk="1" hangingPunct="1"/>
            <a:r>
              <a:rPr lang="en-US" smtClean="0"/>
              <a:t>Make sure Science teachers make the connection that each color counter represents one atom of that particular element.    </a:t>
            </a:r>
          </a:p>
          <a:p>
            <a:pPr eaLnBrk="1" hangingPunct="1"/>
            <a:endParaRPr lang="en-US" smtClean="0"/>
          </a:p>
          <a:p>
            <a:pPr eaLnBrk="1" hangingPunct="1"/>
            <a:r>
              <a:rPr lang="en-US" smtClean="0"/>
              <a:t>Is this equation balanced?</a:t>
            </a:r>
          </a:p>
          <a:p>
            <a:pPr eaLnBrk="1" hangingPunct="1"/>
            <a:r>
              <a:rPr lang="en-US" smtClean="0"/>
              <a:t>What is need?</a:t>
            </a:r>
          </a:p>
          <a:p>
            <a:pPr eaLnBrk="1" hangingPunct="1"/>
            <a:r>
              <a:rPr lang="en-US" smtClean="0"/>
              <a:t>On what side of the equation is this need in order to receive a balanced equation?</a:t>
            </a:r>
          </a:p>
          <a:p>
            <a:pPr eaLnBrk="1" hangingPunct="1"/>
            <a:endParaRPr lang="en-US" smtClean="0"/>
          </a:p>
          <a:p>
            <a:pPr eaLnBrk="1" hangingPunct="1"/>
            <a:r>
              <a:rPr lang="en-US" smtClean="0"/>
              <a:t>For example: I need 1 more atom of oxygen on the product side of this equation in order for it to be balanced.  </a:t>
            </a:r>
          </a:p>
          <a:p>
            <a:pPr eaLnBrk="1" hangingPunct="1"/>
            <a:endParaRPr lang="en-US" smtClean="0"/>
          </a:p>
          <a:p>
            <a:pPr eaLnBrk="1" hangingPunct="1"/>
            <a:r>
              <a:rPr lang="en-US" smtClean="0"/>
              <a:t>Allow students to use literacy in this instance by placing the probing questions into a sentence.  </a:t>
            </a:r>
          </a:p>
          <a:p>
            <a:pPr eaLnBrk="1" hangingPunct="1"/>
            <a:r>
              <a:rPr lang="en-US" smtClean="0"/>
              <a:t>Sentence stem:  I need 1 more atom of carbon and 4 more atoms of hydrogen on the product side of this equation in order for it to be balanced.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ln/>
        </p:spPr>
      </p:sp>
      <p:sp>
        <p:nvSpPr>
          <p:cNvPr id="48130" name="Rectangle 3"/>
          <p:cNvSpPr>
            <a:spLocks noGrp="1" noChangeArrowheads="1"/>
          </p:cNvSpPr>
          <p:nvPr>
            <p:ph type="body" idx="1"/>
          </p:nvPr>
        </p:nvSpPr>
        <p:spPr>
          <a:noFill/>
          <a:ln/>
        </p:spPr>
        <p:txBody>
          <a:bodyPr/>
          <a:lstStyle/>
          <a:p>
            <a:r>
              <a:rPr lang="en-US" smtClean="0"/>
              <a:t>This model is a basic representation of how atoms of the element Cl bond differently when it is CL</a:t>
            </a:r>
            <a:r>
              <a:rPr lang="en-US" baseline="-25000" smtClean="0"/>
              <a:t>2</a:t>
            </a:r>
            <a:r>
              <a:rPr lang="en-US" smtClean="0"/>
              <a:t> and 2Cl and 2CL</a:t>
            </a:r>
            <a:r>
              <a:rPr lang="en-US" baseline="-25000" smtClean="0"/>
              <a:t>2</a:t>
            </a:r>
            <a:r>
              <a:rPr lang="en-US" smtClean="0"/>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a:ln/>
        </p:spPr>
      </p:sp>
      <p:sp>
        <p:nvSpPr>
          <p:cNvPr id="50178" name="Notes Placeholder 2"/>
          <p:cNvSpPr>
            <a:spLocks noGrp="1"/>
          </p:cNvSpPr>
          <p:nvPr>
            <p:ph type="body" idx="1"/>
          </p:nvPr>
        </p:nvSpPr>
        <p:spPr>
          <a:noFill/>
          <a:ln/>
        </p:spPr>
        <p:txBody>
          <a:bodyPr/>
          <a:lstStyle/>
          <a:p>
            <a:endParaRPr lang="en-US" smtClean="0"/>
          </a:p>
        </p:txBody>
      </p:sp>
      <p:sp>
        <p:nvSpPr>
          <p:cNvPr id="50179" name="Slide Number Placeholder 3"/>
          <p:cNvSpPr>
            <a:spLocks noGrp="1"/>
          </p:cNvSpPr>
          <p:nvPr>
            <p:ph type="sldNum" sz="quarter" idx="5"/>
          </p:nvPr>
        </p:nvSpPr>
        <p:spPr>
          <a:noFill/>
        </p:spPr>
        <p:txBody>
          <a:bodyPr/>
          <a:lstStyle/>
          <a:p>
            <a:fld id="{DC91A8D8-7D80-4A1A-B6BF-F9E104208662}" type="slidenum">
              <a:rPr lang="en-US" smtClean="0"/>
              <a:pPr/>
              <a:t>19</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a:ln/>
        </p:spPr>
      </p:sp>
      <p:sp>
        <p:nvSpPr>
          <p:cNvPr id="52226" name="Notes Placeholder 2"/>
          <p:cNvSpPr>
            <a:spLocks noGrp="1"/>
          </p:cNvSpPr>
          <p:nvPr>
            <p:ph type="body" idx="1"/>
          </p:nvPr>
        </p:nvSpPr>
        <p:spPr>
          <a:noFill/>
          <a:ln/>
        </p:spPr>
        <p:txBody>
          <a:bodyPr/>
          <a:lstStyle/>
          <a:p>
            <a:pPr defTabSz="930275"/>
            <a:endParaRPr lang="en-US" smtClean="0"/>
          </a:p>
        </p:txBody>
      </p:sp>
      <p:sp>
        <p:nvSpPr>
          <p:cNvPr id="52227" name="Slide Number Placeholder 3"/>
          <p:cNvSpPr>
            <a:spLocks noGrp="1"/>
          </p:cNvSpPr>
          <p:nvPr>
            <p:ph type="sldNum" sz="quarter" idx="5"/>
          </p:nvPr>
        </p:nvSpPr>
        <p:spPr>
          <a:noFill/>
        </p:spPr>
        <p:txBody>
          <a:bodyPr/>
          <a:lstStyle/>
          <a:p>
            <a:fld id="{6A44EE94-F4A4-472A-A54A-3F135E136159}" type="slidenum">
              <a:rPr lang="en-US" smtClean="0"/>
              <a:pPr/>
              <a:t>20</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defTabSz="930275"/>
            <a:endParaRPr lang="en-US" smtClean="0"/>
          </a:p>
        </p:txBody>
      </p:sp>
      <p:sp>
        <p:nvSpPr>
          <p:cNvPr id="54275" name="Slide Number Placeholder 3"/>
          <p:cNvSpPr>
            <a:spLocks noGrp="1"/>
          </p:cNvSpPr>
          <p:nvPr>
            <p:ph type="sldNum" sz="quarter" idx="5"/>
          </p:nvPr>
        </p:nvSpPr>
        <p:spPr>
          <a:noFill/>
        </p:spPr>
        <p:txBody>
          <a:bodyPr/>
          <a:lstStyle/>
          <a:p>
            <a:fld id="{2684D8E0-040E-4FA1-A42B-3A1632A1A098}" type="slidenum">
              <a:rPr lang="en-US" smtClean="0"/>
              <a:pPr/>
              <a:t>21</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a:ln/>
        </p:spPr>
      </p:sp>
      <p:sp>
        <p:nvSpPr>
          <p:cNvPr id="56322" name="Notes Placeholder 2"/>
          <p:cNvSpPr>
            <a:spLocks noGrp="1"/>
          </p:cNvSpPr>
          <p:nvPr>
            <p:ph type="body" idx="1"/>
          </p:nvPr>
        </p:nvSpPr>
        <p:spPr>
          <a:noFill/>
          <a:ln/>
        </p:spPr>
        <p:txBody>
          <a:bodyPr/>
          <a:lstStyle/>
          <a:p>
            <a:pPr defTabSz="930275"/>
            <a:endParaRPr lang="en-US" smtClean="0"/>
          </a:p>
        </p:txBody>
      </p:sp>
      <p:sp>
        <p:nvSpPr>
          <p:cNvPr id="56323" name="Slide Number Placeholder 3"/>
          <p:cNvSpPr>
            <a:spLocks noGrp="1"/>
          </p:cNvSpPr>
          <p:nvPr>
            <p:ph type="sldNum" sz="quarter" idx="5"/>
          </p:nvPr>
        </p:nvSpPr>
        <p:spPr>
          <a:noFill/>
        </p:spPr>
        <p:txBody>
          <a:bodyPr/>
          <a:lstStyle/>
          <a:p>
            <a:fld id="{64C25CBB-CEFB-42DC-9C7A-EBE0FAFCB798}" type="slidenum">
              <a:rPr lang="en-US" smtClean="0"/>
              <a:pPr/>
              <a:t>22</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a:ln/>
        </p:spPr>
      </p:sp>
      <p:sp>
        <p:nvSpPr>
          <p:cNvPr id="58370" name="Notes Placeholder 2"/>
          <p:cNvSpPr>
            <a:spLocks noGrp="1"/>
          </p:cNvSpPr>
          <p:nvPr>
            <p:ph type="body" idx="1"/>
          </p:nvPr>
        </p:nvSpPr>
        <p:spPr>
          <a:noFill/>
          <a:ln/>
        </p:spPr>
        <p:txBody>
          <a:bodyPr/>
          <a:lstStyle/>
          <a:p>
            <a:pPr defTabSz="930275"/>
            <a:endParaRPr lang="en-US" smtClean="0"/>
          </a:p>
        </p:txBody>
      </p:sp>
      <p:sp>
        <p:nvSpPr>
          <p:cNvPr id="58371"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CEE98542-40F8-4084-98EC-0822EE46B28F}" type="slidenum">
              <a:rPr lang="en-US" sz="1200"/>
              <a:pPr algn="r" defTabSz="931863"/>
              <a:t>23</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a:ln/>
        </p:spPr>
      </p:sp>
      <p:sp>
        <p:nvSpPr>
          <p:cNvPr id="60418" name="Notes Placeholder 2"/>
          <p:cNvSpPr>
            <a:spLocks noGrp="1"/>
          </p:cNvSpPr>
          <p:nvPr>
            <p:ph type="body" idx="1"/>
          </p:nvPr>
        </p:nvSpPr>
        <p:spPr>
          <a:noFill/>
          <a:ln/>
        </p:spPr>
        <p:txBody>
          <a:bodyPr/>
          <a:lstStyle/>
          <a:p>
            <a:pPr defTabSz="930275"/>
            <a:endParaRPr lang="en-US" smtClean="0"/>
          </a:p>
          <a:p>
            <a:pPr defTabSz="930275"/>
            <a:endParaRPr lang="en-US" smtClean="0"/>
          </a:p>
        </p:txBody>
      </p:sp>
      <p:sp>
        <p:nvSpPr>
          <p:cNvPr id="60419" name="Slide Number Placeholder 3"/>
          <p:cNvSpPr>
            <a:spLocks noGrp="1"/>
          </p:cNvSpPr>
          <p:nvPr>
            <p:ph type="sldNum" sz="quarter" idx="5"/>
          </p:nvPr>
        </p:nvSpPr>
        <p:spPr>
          <a:noFill/>
        </p:spPr>
        <p:txBody>
          <a:bodyPr/>
          <a:lstStyle/>
          <a:p>
            <a:fld id="{6514FE50-9382-4381-81AC-10259AC79715}" type="slidenum">
              <a:rPr lang="en-US" smtClean="0"/>
              <a:pPr/>
              <a:t>24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a:ln/>
        </p:spPr>
      </p:sp>
      <p:sp>
        <p:nvSpPr>
          <p:cNvPr id="63490" name="Notes Placeholder 2"/>
          <p:cNvSpPr>
            <a:spLocks noGrp="1"/>
          </p:cNvSpPr>
          <p:nvPr>
            <p:ph type="body" idx="1"/>
          </p:nvPr>
        </p:nvSpPr>
        <p:spPr>
          <a:noFill/>
          <a:ln/>
        </p:spPr>
        <p:txBody>
          <a:bodyPr/>
          <a:lstStyle/>
          <a:p>
            <a:pPr defTabSz="930275"/>
            <a:endParaRPr lang="en-US" smtClean="0"/>
          </a:p>
        </p:txBody>
      </p:sp>
      <p:sp>
        <p:nvSpPr>
          <p:cNvPr id="63491" name="Slide Number Placeholder 3"/>
          <p:cNvSpPr>
            <a:spLocks noGrp="1"/>
          </p:cNvSpPr>
          <p:nvPr>
            <p:ph type="sldNum" sz="quarter" idx="5"/>
          </p:nvPr>
        </p:nvSpPr>
        <p:spPr>
          <a:noFill/>
        </p:spPr>
        <p:txBody>
          <a:bodyPr/>
          <a:lstStyle/>
          <a:p>
            <a:fld id="{EFB3A329-BD8D-4224-BD27-9FD8712EB74E}" type="slidenum">
              <a:rPr lang="en-US" smtClean="0"/>
              <a:pPr/>
              <a:t>26</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a:ln/>
        </p:spPr>
      </p:sp>
      <p:sp>
        <p:nvSpPr>
          <p:cNvPr id="65538" name="Notes Placeholder 2"/>
          <p:cNvSpPr>
            <a:spLocks noGrp="1"/>
          </p:cNvSpPr>
          <p:nvPr>
            <p:ph type="body" idx="1"/>
          </p:nvPr>
        </p:nvSpPr>
        <p:spPr>
          <a:noFill/>
          <a:ln/>
        </p:spPr>
        <p:txBody>
          <a:bodyPr/>
          <a:lstStyle/>
          <a:p>
            <a:pPr defTabSz="930275"/>
            <a:endParaRPr lang="en-US" smtClean="0"/>
          </a:p>
        </p:txBody>
      </p:sp>
      <p:sp>
        <p:nvSpPr>
          <p:cNvPr id="65539"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2915FEFB-508C-481C-8BBB-C9E8E15638E8}" type="slidenum">
              <a:rPr lang="en-US" sz="1200"/>
              <a:pPr algn="r" defTabSz="931863"/>
              <a:t>27</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a:ln/>
        </p:spPr>
      </p:sp>
      <p:sp>
        <p:nvSpPr>
          <p:cNvPr id="67586" name="Notes Placeholder 2"/>
          <p:cNvSpPr>
            <a:spLocks noGrp="1"/>
          </p:cNvSpPr>
          <p:nvPr>
            <p:ph type="body" idx="1"/>
          </p:nvPr>
        </p:nvSpPr>
        <p:spPr>
          <a:noFill/>
          <a:ln/>
        </p:spPr>
        <p:txBody>
          <a:bodyPr/>
          <a:lstStyle/>
          <a:p>
            <a:pPr defTabSz="930275"/>
            <a:endParaRPr lang="en-US" smtClean="0"/>
          </a:p>
        </p:txBody>
      </p:sp>
      <p:sp>
        <p:nvSpPr>
          <p:cNvPr id="67587" name="Slide Number Placeholder 3"/>
          <p:cNvSpPr>
            <a:spLocks noGrp="1"/>
          </p:cNvSpPr>
          <p:nvPr>
            <p:ph type="sldNum" sz="quarter" idx="5"/>
          </p:nvPr>
        </p:nvSpPr>
        <p:spPr>
          <a:noFill/>
        </p:spPr>
        <p:txBody>
          <a:bodyPr/>
          <a:lstStyle/>
          <a:p>
            <a:fld id="{F15B3E65-8EE8-4186-907A-11AE2E732175}" type="slidenum">
              <a:rPr lang="en-US" smtClean="0"/>
              <a:pPr/>
              <a:t>28</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ChangeArrowheads="1" noTextEdit="1"/>
          </p:cNvSpPr>
          <p:nvPr>
            <p:ph type="sldImg"/>
          </p:nvPr>
        </p:nvSpPr>
        <p:spPr>
          <a:ln/>
        </p:spPr>
      </p:sp>
      <p:sp>
        <p:nvSpPr>
          <p:cNvPr id="69634" name="Rectangle 3"/>
          <p:cNvSpPr>
            <a:spLocks noGrp="1" noChangeArrowheads="1"/>
          </p:cNvSpPr>
          <p:nvPr>
            <p:ph type="body" idx="1"/>
          </p:nvPr>
        </p:nvSpPr>
        <p:spPr>
          <a:noFill/>
          <a:ln/>
        </p:spPr>
        <p:txBody>
          <a:bodyPr/>
          <a:lstStyle/>
          <a:p>
            <a:r>
              <a:rPr lang="en-US" smtClean="0"/>
              <a:t>Use the method that you just learned from Seema and solve the chemical equation reviewed by Ronald.  </a:t>
            </a:r>
          </a:p>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a:ln/>
        </p:spPr>
      </p:sp>
      <p:sp>
        <p:nvSpPr>
          <p:cNvPr id="71682" name="Notes Placeholder 2"/>
          <p:cNvSpPr>
            <a:spLocks noGrp="1"/>
          </p:cNvSpPr>
          <p:nvPr>
            <p:ph type="body" idx="1"/>
          </p:nvPr>
        </p:nvSpPr>
        <p:spPr>
          <a:noFill/>
          <a:ln/>
        </p:spPr>
        <p:txBody>
          <a:bodyPr/>
          <a:lstStyle/>
          <a:p>
            <a:r>
              <a:rPr lang="en-US" sz="1400" smtClean="0"/>
              <a:t>From Mr. Ben</a:t>
            </a:r>
            <a:r>
              <a:rPr lang="en-US" smtClean="0"/>
              <a:t> Use the method that you just learned from Seema and solve the following in your interactive notebook.  </a:t>
            </a:r>
          </a:p>
          <a:p>
            <a:endParaRPr lang="en-US" smtClean="0"/>
          </a:p>
        </p:txBody>
      </p:sp>
      <p:sp>
        <p:nvSpPr>
          <p:cNvPr id="71683" name="Slide Number Placeholder 3"/>
          <p:cNvSpPr>
            <a:spLocks noGrp="1"/>
          </p:cNvSpPr>
          <p:nvPr>
            <p:ph type="sldNum" sz="quarter" idx="5"/>
          </p:nvPr>
        </p:nvSpPr>
        <p:spPr>
          <a:noFill/>
        </p:spPr>
        <p:txBody>
          <a:bodyPr/>
          <a:lstStyle/>
          <a:p>
            <a:fld id="{8700BE27-E055-4D61-9196-620C0C09B307}" type="slidenum">
              <a:rPr lang="en-US" smtClean="0"/>
              <a:pPr/>
              <a:t>30</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a:ln/>
        </p:spPr>
      </p:sp>
      <p:sp>
        <p:nvSpPr>
          <p:cNvPr id="73730" name="Notes Placeholder 2"/>
          <p:cNvSpPr>
            <a:spLocks noGrp="1"/>
          </p:cNvSpPr>
          <p:nvPr>
            <p:ph type="body" idx="1"/>
          </p:nvPr>
        </p:nvSpPr>
        <p:spPr>
          <a:noFill/>
          <a:ln/>
        </p:spPr>
        <p:txBody>
          <a:bodyPr/>
          <a:lstStyle/>
          <a:p>
            <a:pPr eaLnBrk="1" hangingPunct="1"/>
            <a:r>
              <a:rPr lang="en-US" smtClean="0"/>
              <a:t>As a group balance this equation using systems of equation</a:t>
            </a:r>
          </a:p>
        </p:txBody>
      </p:sp>
      <p:sp>
        <p:nvSpPr>
          <p:cNvPr id="73731" name="Slide Number Placeholder 3"/>
          <p:cNvSpPr>
            <a:spLocks noGrp="1"/>
          </p:cNvSpPr>
          <p:nvPr>
            <p:ph type="sldNum" sz="quarter" idx="5"/>
          </p:nvPr>
        </p:nvSpPr>
        <p:spPr>
          <a:noFill/>
        </p:spPr>
        <p:txBody>
          <a:bodyPr/>
          <a:lstStyle/>
          <a:p>
            <a:fld id="{16878853-87F7-4C79-8D4B-64C5AAC64211}" type="slidenum">
              <a:rPr lang="en-US" smtClean="0"/>
              <a:pPr/>
              <a:t>31</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F7A2DBE2-4A41-4C86-AF7B-EEFA7476B24E}" type="slidenum">
              <a:rPr lang="en-US" sz="1200"/>
              <a:pPr algn="r" defTabSz="931863"/>
              <a:t>32</a:t>
            </a:fld>
            <a:endParaRPr lang="en-US" sz="120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11831D84-A6F6-43E4-A519-7A2A38EA7672}" type="slidenum">
              <a:rPr lang="en-US" sz="1200"/>
              <a:pPr algn="r" defTabSz="931863"/>
              <a:t>33</a:t>
            </a:fld>
            <a:endParaRPr lang="en-US" sz="120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FE833CF5-E4ED-44BD-9D4A-F7D653D5DE61}" type="slidenum">
              <a:rPr lang="en-US" sz="1200"/>
              <a:pPr algn="r" defTabSz="931863"/>
              <a:t>34</a:t>
            </a:fld>
            <a:endParaRPr lang="en-US" sz="120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A3102494-B792-4DB3-B19C-BD96173789E1}" type="slidenum">
              <a:rPr lang="en-US" sz="1200"/>
              <a:pPr algn="r" defTabSz="931863"/>
              <a:t>35</a:t>
            </a:fld>
            <a:endParaRPr lang="en-US" sz="120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ln/>
        </p:spPr>
      </p:sp>
      <p:sp>
        <p:nvSpPr>
          <p:cNvPr id="276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037E98E9-F0A8-4CD8-B7AF-E19F919C81A2}" type="slidenum">
              <a:rPr lang="en-US" sz="1200"/>
              <a:pPr algn="r" defTabSz="931863"/>
              <a:t>36</a:t>
            </a:fld>
            <a:endParaRPr lang="en-US" sz="120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AC3C94E7-E86C-42E1-A44C-13F27F7244C7}" type="slidenum">
              <a:rPr lang="en-US" sz="1200"/>
              <a:pPr algn="r" defTabSz="931863"/>
              <a:t>37</a:t>
            </a:fld>
            <a:endParaRPr lang="en-US" sz="120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796999DF-FC82-4F27-99B9-FC8B4F284A21}" type="slidenum">
              <a:rPr lang="en-US" sz="1200"/>
              <a:pPr algn="r" defTabSz="931863"/>
              <a:t>38</a:t>
            </a:fld>
            <a:endParaRPr lang="en-US" sz="1200"/>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2E78E86C-C616-4388-ACA2-767AC0F8C024}" type="slidenum">
              <a:rPr lang="en-US" sz="1200"/>
              <a:pPr algn="r" defTabSz="931863"/>
              <a:t>39</a:t>
            </a:fld>
            <a:endParaRPr lang="en-US" sz="1200"/>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E56F9CFD-9915-4E82-ABA6-5A4EF576AA02}" type="slidenum">
              <a:rPr lang="en-US" sz="1200"/>
              <a:pPr algn="r" defTabSz="931863"/>
              <a:t>40</a:t>
            </a:fld>
            <a:endParaRPr lang="en-US" sz="120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C2506620-1E72-4046-BF01-72E2A48DD9EE}" type="slidenum">
              <a:rPr lang="en-US" sz="1200"/>
              <a:pPr algn="r" defTabSz="931863"/>
              <a:t>41</a:t>
            </a:fld>
            <a:endParaRPr lang="en-US" sz="120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lIns="93172" tIns="46587" rIns="93172" bIns="46587"/>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p:spPr>
        <p:txBody>
          <a:bodyPr/>
          <a:lstStyle/>
          <a:p>
            <a:pPr defTabSz="930275"/>
            <a:r>
              <a:rPr lang="en-US" smtClean="0"/>
              <a:t>Animation for Nilo</a:t>
            </a:r>
          </a:p>
          <a:p>
            <a:pPr defTabSz="930275"/>
            <a:endParaRPr lang="en-US" smtClean="0"/>
          </a:p>
        </p:txBody>
      </p:sp>
      <p:sp>
        <p:nvSpPr>
          <p:cNvPr id="97283" name="Slide Number Placeholder 3"/>
          <p:cNvSpPr>
            <a:spLocks noGrp="1"/>
          </p:cNvSpPr>
          <p:nvPr>
            <p:ph type="sldNum" sz="quarter" idx="5"/>
          </p:nvPr>
        </p:nvSpPr>
        <p:spPr>
          <a:noFill/>
        </p:spPr>
        <p:txBody>
          <a:bodyPr/>
          <a:lstStyle/>
          <a:p>
            <a:fld id="{37CDD9E4-E554-466E-8B01-42E9A794200D}" type="slidenum">
              <a:rPr lang="en-US" smtClean="0"/>
              <a:pPr/>
              <a:t>43</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Rot="1" noChangeAspect="1" noChangeArrowheads="1" noTextEdit="1"/>
          </p:cNvSpPr>
          <p:nvPr>
            <p:ph type="sldImg"/>
          </p:nvPr>
        </p:nvSpPr>
        <p:spPr>
          <a:ln/>
        </p:spPr>
      </p:sp>
      <p:sp>
        <p:nvSpPr>
          <p:cNvPr id="99330" name="Rectangle 3"/>
          <p:cNvSpPr>
            <a:spLocks noGrp="1" noChangeArrowheads="1"/>
          </p:cNvSpPr>
          <p:nvPr>
            <p:ph type="body" idx="1"/>
          </p:nvPr>
        </p:nvSpPr>
        <p:spPr>
          <a:noFill/>
          <a:ln/>
        </p:spPr>
        <p:txBody>
          <a:bodyPr/>
          <a:lstStyle/>
          <a:p>
            <a:r>
              <a:rPr lang="en-US" smtClean="0"/>
              <a:t>Review the handouts provided in your packet.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a:ln/>
        </p:spPr>
      </p:sp>
      <p:sp>
        <p:nvSpPr>
          <p:cNvPr id="105474" name="Notes Placeholder 2"/>
          <p:cNvSpPr>
            <a:spLocks noGrp="1"/>
          </p:cNvSpPr>
          <p:nvPr>
            <p:ph type="body" idx="1"/>
          </p:nvPr>
        </p:nvSpPr>
        <p:spPr>
          <a:noFill/>
          <a:ln/>
        </p:spPr>
        <p:txBody>
          <a:bodyPr/>
          <a:lstStyle/>
          <a:p>
            <a:pPr eaLnBrk="1" hangingPunct="1"/>
            <a:r>
              <a:rPr lang="en-US" smtClean="0"/>
              <a:t>Once you have simplified the equation look at the equation with the least number of variables. </a:t>
            </a:r>
          </a:p>
          <a:p>
            <a:pPr eaLnBrk="1" hangingPunct="1"/>
            <a:r>
              <a:rPr lang="en-US" smtClean="0"/>
              <a:t>Being that both equations have two variables.   </a:t>
            </a:r>
          </a:p>
        </p:txBody>
      </p:sp>
      <p:sp>
        <p:nvSpPr>
          <p:cNvPr id="105475" name="Slide Number Placeholder 3"/>
          <p:cNvSpPr>
            <a:spLocks noGrp="1"/>
          </p:cNvSpPr>
          <p:nvPr>
            <p:ph type="sldNum" sz="quarter" idx="5"/>
          </p:nvPr>
        </p:nvSpPr>
        <p:spPr>
          <a:noFill/>
        </p:spPr>
        <p:txBody>
          <a:bodyPr/>
          <a:lstStyle/>
          <a:p>
            <a:fld id="{542964FA-9093-4842-8BBB-294BFF82D99B}" type="slidenum">
              <a:rPr lang="en-US" smtClean="0"/>
              <a:pPr/>
              <a:t>49</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noTextEdit="1"/>
          </p:cNvSpPr>
          <p:nvPr>
            <p:ph type="sldImg"/>
          </p:nvPr>
        </p:nvSpPr>
        <p:spPr>
          <a:ln/>
        </p:spPr>
      </p:sp>
      <p:sp>
        <p:nvSpPr>
          <p:cNvPr id="107522" name="Notes Placeholder 2"/>
          <p:cNvSpPr>
            <a:spLocks noGrp="1"/>
          </p:cNvSpPr>
          <p:nvPr>
            <p:ph type="body" idx="1"/>
          </p:nvPr>
        </p:nvSpPr>
        <p:spPr>
          <a:noFill/>
          <a:ln/>
        </p:spPr>
        <p:txBody>
          <a:bodyPr/>
          <a:lstStyle/>
          <a:p>
            <a:pPr eaLnBrk="1" hangingPunct="1"/>
            <a:r>
              <a:rPr lang="en-US" smtClean="0"/>
              <a:t>When fractions are a part of solution.  It is recommended to substitute a 2 to receive a whole number value. At this point mention that variable and coefficient are used interchangeably. </a:t>
            </a:r>
          </a:p>
        </p:txBody>
      </p:sp>
      <p:sp>
        <p:nvSpPr>
          <p:cNvPr id="107523" name="Slide Number Placeholder 3"/>
          <p:cNvSpPr>
            <a:spLocks noGrp="1"/>
          </p:cNvSpPr>
          <p:nvPr>
            <p:ph type="sldNum" sz="quarter" idx="5"/>
          </p:nvPr>
        </p:nvSpPr>
        <p:spPr>
          <a:noFill/>
        </p:spPr>
        <p:txBody>
          <a:bodyPr/>
          <a:lstStyle/>
          <a:p>
            <a:fld id="{5190D6BD-D3D9-4D80-AA4D-9D032D59BE10}" type="slidenum">
              <a:rPr lang="en-US" smtClean="0"/>
              <a:pPr/>
              <a:t>50</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8031464F-6C93-48AD-9435-BE6E0FDE8643}" type="slidenum">
              <a:rPr lang="en-US" smtClean="0"/>
              <a:pPr/>
              <a:t>9</a:t>
            </a:fld>
            <a:endParaRPr lang="en-US" smtClean="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r>
              <a:rPr lang="en-US" smtClean="0"/>
              <a:t>According to the previous activity we determined that the system we created was balanced by taking measurements and completing the necessary calculations to obtain proof of our observed equilibrium.  This ideal transcends into that of chemistry.  Lets take a look at the correlation.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noTextEdit="1"/>
          </p:cNvSpPr>
          <p:nvPr>
            <p:ph type="sldImg"/>
          </p:nvPr>
        </p:nvSpPr>
        <p:spPr>
          <a:ln/>
        </p:spPr>
      </p:sp>
      <p:sp>
        <p:nvSpPr>
          <p:cNvPr id="116738" name="Notes Placeholder 2"/>
          <p:cNvSpPr>
            <a:spLocks noGrp="1"/>
          </p:cNvSpPr>
          <p:nvPr>
            <p:ph type="body" idx="1"/>
          </p:nvPr>
        </p:nvSpPr>
        <p:spPr>
          <a:noFill/>
          <a:ln/>
        </p:spPr>
        <p:txBody>
          <a:bodyPr/>
          <a:lstStyle/>
          <a:p>
            <a:pPr eaLnBrk="1" hangingPunct="1"/>
            <a:r>
              <a:rPr lang="en-US" smtClean="0"/>
              <a:t>Once you have simplified the equation look at the equation with the least number of variables. </a:t>
            </a:r>
          </a:p>
          <a:p>
            <a:pPr eaLnBrk="1" hangingPunct="1"/>
            <a:r>
              <a:rPr lang="en-US" smtClean="0"/>
              <a:t>Being that both equations have two variables.   </a:t>
            </a:r>
          </a:p>
        </p:txBody>
      </p:sp>
      <p:sp>
        <p:nvSpPr>
          <p:cNvPr id="116739"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970E409D-5920-4871-A94F-477A324177C4}" type="slidenum">
              <a:rPr lang="en-US" sz="1200"/>
              <a:pPr algn="r" defTabSz="931863"/>
              <a:t>58</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noTextEdit="1"/>
          </p:cNvSpPr>
          <p:nvPr>
            <p:ph type="sldImg"/>
          </p:nvPr>
        </p:nvSpPr>
        <p:spPr>
          <a:ln/>
        </p:spPr>
      </p:sp>
      <p:sp>
        <p:nvSpPr>
          <p:cNvPr id="118786" name="Notes Placeholder 2"/>
          <p:cNvSpPr>
            <a:spLocks noGrp="1"/>
          </p:cNvSpPr>
          <p:nvPr>
            <p:ph type="body" idx="1"/>
          </p:nvPr>
        </p:nvSpPr>
        <p:spPr>
          <a:noFill/>
          <a:ln/>
        </p:spPr>
        <p:txBody>
          <a:bodyPr/>
          <a:lstStyle/>
          <a:p>
            <a:pPr eaLnBrk="1" hangingPunct="1"/>
            <a:r>
              <a:rPr lang="en-US" smtClean="0"/>
              <a:t>When fractions are a part of solution.  It is recommended to substitute a 2 to receive a whole number value.  At this point mention that variable and coefficient are used interchangeably.     </a:t>
            </a:r>
          </a:p>
        </p:txBody>
      </p:sp>
      <p:sp>
        <p:nvSpPr>
          <p:cNvPr id="11878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31863"/>
            <a:fld id="{B5C6BAB7-D128-413E-8A94-1B53376526F8}" type="slidenum">
              <a:rPr lang="en-US" sz="1200"/>
              <a:pPr algn="r" defTabSz="931863"/>
              <a:t>59</a:t>
            </a:fld>
            <a:endParaRPr 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2"/>
          <p:cNvSpPr>
            <a:spLocks noGrp="1" noRot="1" noChangeAspect="1" noChangeArrowheads="1" noTextEdit="1"/>
          </p:cNvSpPr>
          <p:nvPr>
            <p:ph type="sldImg"/>
          </p:nvPr>
        </p:nvSpPr>
        <p:spPr>
          <a:ln/>
        </p:spPr>
      </p:sp>
      <p:sp>
        <p:nvSpPr>
          <p:cNvPr id="123906" name="Rectangle 3"/>
          <p:cNvSpPr>
            <a:spLocks noGrp="1" noChangeArrowheads="1"/>
          </p:cNvSpPr>
          <p:nvPr>
            <p:ph type="body" idx="1"/>
          </p:nvPr>
        </p:nvSpPr>
        <p:spPr>
          <a:noFill/>
          <a:ln/>
        </p:spPr>
        <p:txBody>
          <a:bodyPr/>
          <a:lstStyle/>
          <a:p>
            <a:r>
              <a:rPr lang="en-US" smtClean="0"/>
              <a:t>Just in case some one needs another example we could provide them with this example.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noTextEdit="1"/>
          </p:cNvSpPr>
          <p:nvPr>
            <p:ph type="sldImg"/>
          </p:nvPr>
        </p:nvSpPr>
        <p:spPr>
          <a:ln/>
        </p:spPr>
      </p:sp>
      <p:sp>
        <p:nvSpPr>
          <p:cNvPr id="126978" name="Notes Placeholder 2"/>
          <p:cNvSpPr>
            <a:spLocks noGrp="1"/>
          </p:cNvSpPr>
          <p:nvPr>
            <p:ph type="body" idx="1"/>
          </p:nvPr>
        </p:nvSpPr>
        <p:spPr>
          <a:noFill/>
          <a:ln/>
        </p:spPr>
        <p:txBody>
          <a:bodyPr/>
          <a:lstStyle/>
          <a:p>
            <a:pPr eaLnBrk="1" hangingPunct="1"/>
            <a:endParaRPr lang="en-US" smtClean="0"/>
          </a:p>
        </p:txBody>
      </p:sp>
      <p:sp>
        <p:nvSpPr>
          <p:cNvPr id="126979" name="Slide Number Placeholder 3"/>
          <p:cNvSpPr>
            <a:spLocks noGrp="1"/>
          </p:cNvSpPr>
          <p:nvPr>
            <p:ph type="sldNum" sz="quarter" idx="5"/>
          </p:nvPr>
        </p:nvSpPr>
        <p:spPr>
          <a:noFill/>
        </p:spPr>
        <p:txBody>
          <a:bodyPr/>
          <a:lstStyle/>
          <a:p>
            <a:fld id="{1217CB15-0C08-4771-9AAB-D85A6B58403F}" type="slidenum">
              <a:rPr lang="en-US" smtClean="0"/>
              <a:pPr/>
              <a:t>65</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noTextEdit="1"/>
          </p:cNvSpPr>
          <p:nvPr>
            <p:ph type="sldImg"/>
          </p:nvPr>
        </p:nvSpPr>
        <p:spPr>
          <a:ln/>
        </p:spPr>
      </p:sp>
      <p:sp>
        <p:nvSpPr>
          <p:cNvPr id="129026" name="Notes Placeholder 2"/>
          <p:cNvSpPr>
            <a:spLocks noGrp="1"/>
          </p:cNvSpPr>
          <p:nvPr>
            <p:ph type="body" idx="1"/>
          </p:nvPr>
        </p:nvSpPr>
        <p:spPr>
          <a:noFill/>
          <a:ln/>
        </p:spPr>
        <p:txBody>
          <a:bodyPr/>
          <a:lstStyle/>
          <a:p>
            <a:pPr eaLnBrk="1" hangingPunct="1"/>
            <a:endParaRPr lang="en-US" smtClean="0"/>
          </a:p>
        </p:txBody>
      </p:sp>
      <p:sp>
        <p:nvSpPr>
          <p:cNvPr id="129027" name="Slide Number Placeholder 3"/>
          <p:cNvSpPr>
            <a:spLocks noGrp="1"/>
          </p:cNvSpPr>
          <p:nvPr>
            <p:ph type="sldNum" sz="quarter" idx="5"/>
          </p:nvPr>
        </p:nvSpPr>
        <p:spPr>
          <a:noFill/>
        </p:spPr>
        <p:txBody>
          <a:bodyPr/>
          <a:lstStyle/>
          <a:p>
            <a:fld id="{0038E2DF-6875-4C70-A7ED-E0A1EFCD0FC4}" type="slidenum">
              <a:rPr lang="en-US" smtClean="0"/>
              <a:pPr/>
              <a:t>66</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noTextEdit="1"/>
          </p:cNvSpPr>
          <p:nvPr>
            <p:ph type="sldImg"/>
          </p:nvPr>
        </p:nvSpPr>
        <p:spPr>
          <a:ln/>
        </p:spPr>
      </p:sp>
      <p:sp>
        <p:nvSpPr>
          <p:cNvPr id="131074" name="Notes Placeholder 2"/>
          <p:cNvSpPr>
            <a:spLocks noGrp="1"/>
          </p:cNvSpPr>
          <p:nvPr>
            <p:ph type="body" idx="1"/>
          </p:nvPr>
        </p:nvSpPr>
        <p:spPr>
          <a:noFill/>
          <a:ln/>
        </p:spPr>
        <p:txBody>
          <a:bodyPr/>
          <a:lstStyle/>
          <a:p>
            <a:pPr eaLnBrk="1" hangingPunct="1"/>
            <a:r>
              <a:rPr lang="en-US" smtClean="0"/>
              <a:t>In this instance it is crucial again to choose the equation with the least number of variables.  </a:t>
            </a:r>
          </a:p>
        </p:txBody>
      </p:sp>
      <p:sp>
        <p:nvSpPr>
          <p:cNvPr id="131075" name="Slide Number Placeholder 3"/>
          <p:cNvSpPr>
            <a:spLocks noGrp="1"/>
          </p:cNvSpPr>
          <p:nvPr>
            <p:ph type="sldNum" sz="quarter" idx="5"/>
          </p:nvPr>
        </p:nvSpPr>
        <p:spPr>
          <a:noFill/>
        </p:spPr>
        <p:txBody>
          <a:bodyPr/>
          <a:lstStyle/>
          <a:p>
            <a:fld id="{D3678271-E8D2-4DCF-9EB1-DAC4CDA9A5ED}" type="slidenum">
              <a:rPr lang="en-US" smtClean="0"/>
              <a:pPr/>
              <a:t>67</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noTextEdit="1"/>
          </p:cNvSpPr>
          <p:nvPr>
            <p:ph type="sldImg"/>
          </p:nvPr>
        </p:nvSpPr>
        <p:spPr>
          <a:ln/>
        </p:spPr>
      </p:sp>
      <p:sp>
        <p:nvSpPr>
          <p:cNvPr id="133122" name="Notes Placeholder 2"/>
          <p:cNvSpPr>
            <a:spLocks noGrp="1"/>
          </p:cNvSpPr>
          <p:nvPr>
            <p:ph type="body" idx="1"/>
          </p:nvPr>
        </p:nvSpPr>
        <p:spPr>
          <a:noFill/>
          <a:ln/>
        </p:spPr>
        <p:txBody>
          <a:bodyPr/>
          <a:lstStyle/>
          <a:p>
            <a:pPr eaLnBrk="1" hangingPunct="1"/>
            <a:r>
              <a:rPr lang="en-US" smtClean="0"/>
              <a:t>Once you have simplified the equation look at the equation with the least number of variables. </a:t>
            </a:r>
          </a:p>
          <a:p>
            <a:pPr eaLnBrk="1" hangingPunct="1"/>
            <a:r>
              <a:rPr lang="en-US" smtClean="0"/>
              <a:t>Being that both equations have two variables.   </a:t>
            </a:r>
          </a:p>
        </p:txBody>
      </p:sp>
      <p:sp>
        <p:nvSpPr>
          <p:cNvPr id="133123" name="Slide Number Placeholder 3"/>
          <p:cNvSpPr>
            <a:spLocks noGrp="1"/>
          </p:cNvSpPr>
          <p:nvPr>
            <p:ph type="sldNum" sz="quarter" idx="5"/>
          </p:nvPr>
        </p:nvSpPr>
        <p:spPr>
          <a:noFill/>
        </p:spPr>
        <p:txBody>
          <a:bodyPr/>
          <a:lstStyle/>
          <a:p>
            <a:fld id="{1DEFADC9-A9E6-492D-9223-22BE48DA3E96}" type="slidenum">
              <a:rPr lang="en-US" smtClean="0"/>
              <a:pPr/>
              <a:t>68</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noTextEdit="1"/>
          </p:cNvSpPr>
          <p:nvPr>
            <p:ph type="sldImg"/>
          </p:nvPr>
        </p:nvSpPr>
        <p:spPr>
          <a:ln/>
        </p:spPr>
      </p:sp>
      <p:sp>
        <p:nvSpPr>
          <p:cNvPr id="135170" name="Notes Placeholder 2"/>
          <p:cNvSpPr>
            <a:spLocks noGrp="1"/>
          </p:cNvSpPr>
          <p:nvPr>
            <p:ph type="body" idx="1"/>
          </p:nvPr>
        </p:nvSpPr>
        <p:spPr>
          <a:noFill/>
          <a:ln/>
        </p:spPr>
        <p:txBody>
          <a:bodyPr/>
          <a:lstStyle/>
          <a:p>
            <a:pPr eaLnBrk="1" hangingPunct="1"/>
            <a:r>
              <a:rPr lang="en-US" smtClean="0"/>
              <a:t>Once you have simplified the equation look at the equation with the least number of variables. </a:t>
            </a:r>
          </a:p>
          <a:p>
            <a:pPr eaLnBrk="1" hangingPunct="1"/>
            <a:r>
              <a:rPr lang="en-US" smtClean="0"/>
              <a:t>Being that both equations have two variables.   </a:t>
            </a:r>
          </a:p>
        </p:txBody>
      </p:sp>
      <p:sp>
        <p:nvSpPr>
          <p:cNvPr id="135171" name="Slide Number Placeholder 3"/>
          <p:cNvSpPr>
            <a:spLocks noGrp="1"/>
          </p:cNvSpPr>
          <p:nvPr>
            <p:ph type="sldNum" sz="quarter" idx="5"/>
          </p:nvPr>
        </p:nvSpPr>
        <p:spPr>
          <a:noFill/>
        </p:spPr>
        <p:txBody>
          <a:bodyPr/>
          <a:lstStyle/>
          <a:p>
            <a:fld id="{FAE8C501-DE49-4E7C-AEFE-F5791E99E92B}" type="slidenum">
              <a:rPr lang="en-US" smtClean="0"/>
              <a:pPr/>
              <a:t>69</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a:ln/>
        </p:spPr>
      </p:sp>
      <p:sp>
        <p:nvSpPr>
          <p:cNvPr id="138242" name="Notes Placeholder 2"/>
          <p:cNvSpPr>
            <a:spLocks noGrp="1"/>
          </p:cNvSpPr>
          <p:nvPr>
            <p:ph type="body" idx="1"/>
          </p:nvPr>
        </p:nvSpPr>
        <p:spPr>
          <a:noFill/>
          <a:ln/>
        </p:spPr>
        <p:txBody>
          <a:bodyPr/>
          <a:lstStyle/>
          <a:p>
            <a:pPr eaLnBrk="1" hangingPunct="1"/>
            <a:r>
              <a:rPr lang="en-US" smtClean="0"/>
              <a:t>When fractions are a part of solution.  It is recommended to substitute a 2 to receive a whole number value.    </a:t>
            </a:r>
          </a:p>
        </p:txBody>
      </p:sp>
      <p:sp>
        <p:nvSpPr>
          <p:cNvPr id="138243" name="Slide Number Placeholder 3"/>
          <p:cNvSpPr>
            <a:spLocks noGrp="1"/>
          </p:cNvSpPr>
          <p:nvPr>
            <p:ph type="sldNum" sz="quarter" idx="5"/>
          </p:nvPr>
        </p:nvSpPr>
        <p:spPr>
          <a:noFill/>
        </p:spPr>
        <p:txBody>
          <a:bodyPr/>
          <a:lstStyle/>
          <a:p>
            <a:fld id="{39B03BA3-E65B-46E4-B72B-8A2735232843}" type="slidenum">
              <a:rPr lang="en-US" smtClean="0"/>
              <a:pPr/>
              <a:t>71</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Rot="1" noChangeAspect="1" noChangeArrowheads="1" noTextEdit="1"/>
          </p:cNvSpPr>
          <p:nvPr>
            <p:ph type="sldImg"/>
          </p:nvPr>
        </p:nvSpPr>
        <p:spPr>
          <a:ln/>
        </p:spPr>
      </p:sp>
      <p:sp>
        <p:nvSpPr>
          <p:cNvPr id="142338" name="Rectangle 3"/>
          <p:cNvSpPr>
            <a:spLocks noGrp="1" noChangeArrowheads="1"/>
          </p:cNvSpPr>
          <p:nvPr>
            <p:ph type="body" idx="1"/>
          </p:nvPr>
        </p:nvSpPr>
        <p:spPr>
          <a:noFill/>
          <a:ln/>
        </p:spPr>
        <p:txBody>
          <a:bodyPr/>
          <a:lstStyle/>
          <a:p>
            <a:r>
              <a:rPr lang="en-US" smtClean="0"/>
              <a:t>This model is a basic representation of how atoms of the element Cl bond differently when it is CL</a:t>
            </a:r>
            <a:r>
              <a:rPr lang="en-US" baseline="-25000" smtClean="0"/>
              <a:t>2</a:t>
            </a:r>
            <a:r>
              <a:rPr lang="en-US" smtClean="0"/>
              <a:t> and 2Cl and 2CL</a:t>
            </a:r>
            <a:r>
              <a:rPr lang="en-US" baseline="-25000" smtClean="0"/>
              <a:t>2</a:t>
            </a:r>
            <a:r>
              <a:rPr lang="en-US" smtClean="0"/>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ln/>
        </p:spPr>
      </p:sp>
      <p:sp>
        <p:nvSpPr>
          <p:cNvPr id="31746" name="Rectangle 3"/>
          <p:cNvSpPr>
            <a:spLocks noGrp="1" noChangeArrowheads="1"/>
          </p:cNvSpPr>
          <p:nvPr>
            <p:ph type="body" idx="1"/>
          </p:nvPr>
        </p:nvSpPr>
        <p:spPr>
          <a:noFill/>
          <a:ln/>
        </p:spPr>
        <p:txBody>
          <a:bodyPr/>
          <a:lstStyle/>
          <a:p>
            <a:r>
              <a:rPr lang="en-US" smtClean="0"/>
              <a:t>This model is a basic representation of how atoms of the element Cl bond differently when it is CL</a:t>
            </a:r>
            <a:r>
              <a:rPr lang="en-US" baseline="-25000" smtClean="0"/>
              <a:t>2</a:t>
            </a:r>
            <a:r>
              <a:rPr lang="en-US" smtClean="0"/>
              <a:t> and 2Cl and 2CL</a:t>
            </a:r>
            <a:r>
              <a:rPr lang="en-US" baseline="-25000" smtClean="0"/>
              <a:t>2</a:t>
            </a:r>
            <a:r>
              <a:rPr lang="en-US" smtClean="0"/>
              <a:t>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p:spPr>
        <p:txBody>
          <a:bodyPr/>
          <a:lstStyle/>
          <a:p>
            <a:fld id="{824FB599-85C8-4089-9C9D-4D02B53FEF40}" type="slidenum">
              <a:rPr lang="en-US" smtClean="0"/>
              <a:pPr/>
              <a:t>75</a:t>
            </a:fld>
            <a:endParaRPr lang="en-US" smtClean="0"/>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p:spPr>
        <p:txBody>
          <a:bodyPr/>
          <a:lstStyle/>
          <a:p>
            <a:pPr eaLnBrk="1" hangingPunct="1"/>
            <a:r>
              <a:rPr lang="en-US" smtClean="0"/>
              <a:t>Using the two color counters present on your tables determine if the equation here is balances.  Answer this question by stating how many atoms of elements do you need to balance this equation.  </a:t>
            </a:r>
          </a:p>
          <a:p>
            <a:pPr eaLnBrk="1" hangingPunct="1"/>
            <a:endParaRPr lang="en-US" smtClean="0"/>
          </a:p>
          <a:p>
            <a:pPr eaLnBrk="1" hangingPunct="1"/>
            <a:r>
              <a:rPr lang="en-US" b="1" i="1" u="sng" smtClean="0"/>
              <a:t>Make connection with math teachers on the use of the two color counters in middle school math for integers, and high school equivalent to algebra tiles.  </a:t>
            </a:r>
            <a:r>
              <a:rPr lang="en-US" smtClean="0"/>
              <a:t> </a:t>
            </a:r>
          </a:p>
          <a:p>
            <a:pPr eaLnBrk="1" hangingPunct="1"/>
            <a:endParaRPr lang="en-US" smtClean="0"/>
          </a:p>
          <a:p>
            <a:pPr eaLnBrk="1" hangingPunct="1"/>
            <a:r>
              <a:rPr lang="en-US" smtClean="0"/>
              <a:t>Two color counters represent the atoms of element present in each problem.</a:t>
            </a:r>
          </a:p>
          <a:p>
            <a:pPr eaLnBrk="1" hangingPunct="1"/>
            <a:r>
              <a:rPr lang="en-US" smtClean="0"/>
              <a:t>In this instance let blue represent hydrogen and red represent oxygen.  </a:t>
            </a:r>
          </a:p>
          <a:p>
            <a:pPr eaLnBrk="1" hangingPunct="1"/>
            <a:endParaRPr lang="en-US" smtClean="0"/>
          </a:p>
          <a:p>
            <a:pPr eaLnBrk="1" hangingPunct="1"/>
            <a:r>
              <a:rPr lang="en-US" smtClean="0"/>
              <a:t>Is this equation balanced?</a:t>
            </a:r>
          </a:p>
          <a:p>
            <a:pPr eaLnBrk="1" hangingPunct="1"/>
            <a:r>
              <a:rPr lang="en-US" smtClean="0"/>
              <a:t>What is need?</a:t>
            </a:r>
          </a:p>
          <a:p>
            <a:pPr eaLnBrk="1" hangingPunct="1"/>
            <a:r>
              <a:rPr lang="en-US" smtClean="0"/>
              <a:t>On what side of the equation is this need in order to receive a balanced equation?</a:t>
            </a:r>
          </a:p>
          <a:p>
            <a:pPr eaLnBrk="1" hangingPunct="1"/>
            <a:endParaRPr lang="en-US" smtClean="0"/>
          </a:p>
          <a:p>
            <a:pPr eaLnBrk="1" hangingPunct="1"/>
            <a:r>
              <a:rPr lang="en-US" smtClean="0"/>
              <a:t>For example: I need 1 more atom of oxygen on the product side of this equation in order for it to be balanced.  </a:t>
            </a:r>
          </a:p>
          <a:p>
            <a:pPr eaLnBrk="1" hangingPunct="1"/>
            <a:endParaRPr lang="en-US" smtClean="0"/>
          </a:p>
          <a:p>
            <a:pPr eaLnBrk="1" hangingPunct="1"/>
            <a:r>
              <a:rPr lang="en-US" smtClean="0"/>
              <a:t>Allow students to use literacy in this instance by placing the probing questions into a sentence.  </a:t>
            </a:r>
          </a:p>
          <a:p>
            <a:pPr eaLnBrk="1" hangingPunct="1"/>
            <a:r>
              <a:rPr lang="en-US" smtClean="0"/>
              <a:t>Sentence stem:  I need 1 more atom of carbon and 4 more atoms of hydrogen on the product side of this equation in order for it to be balanced.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p:spPr>
        <p:txBody>
          <a:bodyPr/>
          <a:lstStyle/>
          <a:p>
            <a:r>
              <a:rPr lang="en-US" smtClean="0"/>
              <a:t>This model is a basic representation of how atoms of the element Cl bond differently when it is CL</a:t>
            </a:r>
            <a:r>
              <a:rPr lang="en-US" baseline="-25000" smtClean="0"/>
              <a:t>2</a:t>
            </a:r>
            <a:r>
              <a:rPr lang="en-US" smtClean="0"/>
              <a:t> and 2Cl and 2CL</a:t>
            </a:r>
            <a:r>
              <a:rPr lang="en-US" baseline="-25000" smtClean="0"/>
              <a:t>2</a:t>
            </a:r>
            <a:r>
              <a:rPr lang="en-US" smtClean="0"/>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a:ln/>
        </p:spPr>
      </p:sp>
      <p:sp>
        <p:nvSpPr>
          <p:cNvPr id="35842" name="Notes Placeholder 2"/>
          <p:cNvSpPr>
            <a:spLocks noGrp="1"/>
          </p:cNvSpPr>
          <p:nvPr>
            <p:ph type="body" idx="1"/>
          </p:nvPr>
        </p:nvSpPr>
        <p:spPr>
          <a:noFill/>
          <a:ln/>
        </p:spPr>
        <p:txBody>
          <a:bodyPr/>
          <a:lstStyle/>
          <a:p>
            <a:pPr defTabSz="930275"/>
            <a:r>
              <a:rPr lang="en-US" smtClean="0"/>
              <a:t>See where this flows into the other PowerPoint.  Mr. Ben should make the participants aware of these rules.  Modify slide so that there is not so much information on each slide.  </a:t>
            </a:r>
          </a:p>
          <a:p>
            <a:pPr defTabSz="930275"/>
            <a:endParaRPr lang="en-US" smtClean="0"/>
          </a:p>
        </p:txBody>
      </p:sp>
      <p:sp>
        <p:nvSpPr>
          <p:cNvPr id="35843" name="Slide Number Placeholder 3"/>
          <p:cNvSpPr>
            <a:spLocks noGrp="1"/>
          </p:cNvSpPr>
          <p:nvPr>
            <p:ph type="sldNum" sz="quarter" idx="5"/>
          </p:nvPr>
        </p:nvSpPr>
        <p:spPr>
          <a:noFill/>
        </p:spPr>
        <p:txBody>
          <a:bodyPr/>
          <a:lstStyle/>
          <a:p>
            <a:fld id="{963E2061-2A4C-4892-9BEF-2F7630034A33}" type="slidenum">
              <a:rPr lang="en-US" smtClean="0"/>
              <a:pPr/>
              <a:t>12</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38A92C92-56DC-4805-90BE-3B64AB104695}" type="slidenum">
              <a:rPr lang="en-US" smtClean="0"/>
              <a:pPr/>
              <a:t>13</a:t>
            </a:fld>
            <a:endParaRPr lang="en-US" smtClean="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r>
              <a:rPr lang="en-US" smtClean="0"/>
              <a:t>Using the two color counters present on your tables determine if the equation here is balances.  Answer this question by stating how many atoms of elements do you need to balance this equation.  </a:t>
            </a:r>
          </a:p>
          <a:p>
            <a:pPr eaLnBrk="1" hangingPunct="1"/>
            <a:endParaRPr lang="en-US" smtClean="0"/>
          </a:p>
          <a:p>
            <a:pPr eaLnBrk="1" hangingPunct="1"/>
            <a:r>
              <a:rPr lang="en-US" b="1" i="1" u="sng" smtClean="0"/>
              <a:t>Make connection with math teachers on the use of the two color counters in middle school math for integers, and high school equivalent to algebra tiles.  </a:t>
            </a:r>
            <a:r>
              <a:rPr lang="en-US" smtClean="0"/>
              <a:t> </a:t>
            </a:r>
          </a:p>
          <a:p>
            <a:pPr eaLnBrk="1" hangingPunct="1"/>
            <a:endParaRPr lang="en-US" smtClean="0"/>
          </a:p>
          <a:p>
            <a:pPr eaLnBrk="1" hangingPunct="1"/>
            <a:r>
              <a:rPr lang="en-US" smtClean="0"/>
              <a:t>Two color counters represent the atoms of element present in each problem.</a:t>
            </a:r>
          </a:p>
          <a:p>
            <a:pPr eaLnBrk="1" hangingPunct="1"/>
            <a:r>
              <a:rPr lang="en-US" smtClean="0"/>
              <a:t>In this instance let blue represent hydrogen and red represent oxygen.  </a:t>
            </a:r>
          </a:p>
          <a:p>
            <a:pPr eaLnBrk="1" hangingPunct="1"/>
            <a:endParaRPr lang="en-US" smtClean="0"/>
          </a:p>
          <a:p>
            <a:pPr eaLnBrk="1" hangingPunct="1"/>
            <a:r>
              <a:rPr lang="en-US" smtClean="0"/>
              <a:t>Is this equation balanced?</a:t>
            </a:r>
          </a:p>
          <a:p>
            <a:pPr eaLnBrk="1" hangingPunct="1"/>
            <a:r>
              <a:rPr lang="en-US" smtClean="0"/>
              <a:t>What is need?</a:t>
            </a:r>
          </a:p>
          <a:p>
            <a:pPr eaLnBrk="1" hangingPunct="1"/>
            <a:r>
              <a:rPr lang="en-US" smtClean="0"/>
              <a:t>On what side of the equation is this need in order to receive a balanced equation?</a:t>
            </a:r>
          </a:p>
          <a:p>
            <a:pPr eaLnBrk="1" hangingPunct="1"/>
            <a:endParaRPr lang="en-US" smtClean="0"/>
          </a:p>
          <a:p>
            <a:pPr eaLnBrk="1" hangingPunct="1"/>
            <a:r>
              <a:rPr lang="en-US" smtClean="0"/>
              <a:t>For example: I need 1 more atom of oxygen on the product side of this equation in order for it to be balanced.  </a:t>
            </a:r>
          </a:p>
          <a:p>
            <a:pPr eaLnBrk="1" hangingPunct="1"/>
            <a:endParaRPr lang="en-US" smtClean="0"/>
          </a:p>
          <a:p>
            <a:pPr eaLnBrk="1" hangingPunct="1"/>
            <a:r>
              <a:rPr lang="en-US" smtClean="0"/>
              <a:t>Allow students to use literacy in this instance by placing the probing questions into a sentence.  </a:t>
            </a:r>
          </a:p>
          <a:p>
            <a:pPr eaLnBrk="1" hangingPunct="1"/>
            <a:r>
              <a:rPr lang="en-US" smtClean="0"/>
              <a:t>Sentence stem:  I need 1 more atom of carbon and 4 more atoms of hydrogen on the product side of this equation in order for it to be balanced.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a:ln/>
        </p:spPr>
      </p:sp>
      <p:sp>
        <p:nvSpPr>
          <p:cNvPr id="39938" name="Notes Placeholder 2"/>
          <p:cNvSpPr>
            <a:spLocks noGrp="1"/>
          </p:cNvSpPr>
          <p:nvPr>
            <p:ph type="body" idx="1"/>
          </p:nvPr>
        </p:nvSpPr>
        <p:spPr>
          <a:noFill/>
          <a:ln/>
        </p:spPr>
        <p:txBody>
          <a:bodyPr/>
          <a:lstStyle/>
          <a:p>
            <a:r>
              <a:rPr lang="en-US" smtClean="0"/>
              <a:t>Possibly take this slide out and put it in the notes section.  </a:t>
            </a:r>
          </a:p>
        </p:txBody>
      </p:sp>
      <p:sp>
        <p:nvSpPr>
          <p:cNvPr id="39939" name="Slide Number Placeholder 3"/>
          <p:cNvSpPr>
            <a:spLocks noGrp="1"/>
          </p:cNvSpPr>
          <p:nvPr>
            <p:ph type="sldNum" sz="quarter" idx="5"/>
          </p:nvPr>
        </p:nvSpPr>
        <p:spPr>
          <a:noFill/>
        </p:spPr>
        <p:txBody>
          <a:bodyPr/>
          <a:lstStyle/>
          <a:p>
            <a:fld id="{5F82D985-B76D-4FAB-B803-3080DC4E4416}" type="slidenum">
              <a:rPr lang="en-US" smtClean="0"/>
              <a:pPr/>
              <a:t>14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ounded Rectangle 3"/>
          <p:cNvSpPr/>
          <p:nvPr/>
        </p:nvSpPr>
        <p:spPr>
          <a:xfrm>
            <a:off x="381000" y="2057400"/>
            <a:ext cx="8763000" cy="1600200"/>
          </a:xfrm>
          <a:prstGeom prst="roundRect">
            <a:avLst/>
          </a:prstGeom>
          <a:solidFill>
            <a:schemeClr val="accent1">
              <a:lumMod val="40000"/>
              <a:lumOff val="6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4577D3F-03DE-4AA9-AA47-1F129373E41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C411B09-D032-4061-8027-C26BC4B3F61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A4567E-7FC7-4A92-9462-2F6C47466E8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2A9FCB9A-684E-4321-916F-1A68E2C68A8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739BE492-3745-4576-9AB2-D5C66AD3F39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60D4EC-3A1C-4F17-9D23-7A9CD97A3EF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5004A2-1198-41FC-B79A-4CEC116D4DB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02DA3AE-4DC5-4C3F-B13E-01243FB21D5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E0D11B-A61D-415C-AEFC-CA77B84CA57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B4E7A03-1673-4D39-A5C6-9A16ACEAD33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136F601-C24D-4E49-842B-1BF01C98690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B896A34-7FCF-4021-AE6C-A210AED8151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F8F48D5-03FA-4E6E-A889-25A2C825334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657F06B-8B1D-4C41-9EF3-95B358688A3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981200" y="274638"/>
            <a:ext cx="7010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61788DD-46B7-4809-AFE5-47A76D1C11EC}" type="slidenum">
              <a:rPr lang="en-US"/>
              <a:pPr>
                <a:defRPr/>
              </a:pPr>
              <a:t>‹#›</a:t>
            </a:fld>
            <a:endParaRPr lang="en-US"/>
          </a:p>
        </p:txBody>
      </p:sp>
      <p:pic>
        <p:nvPicPr>
          <p:cNvPr id="1031" name="Picture 6" descr="A2TeaMS web lg.gif"/>
          <p:cNvPicPr>
            <a:picLocks noChangeAspect="1"/>
          </p:cNvPicPr>
          <p:nvPr/>
        </p:nvPicPr>
        <p:blipFill>
          <a:blip r:embed="rId16"/>
          <a:srcRect/>
          <a:stretch>
            <a:fillRect/>
          </a:stretch>
        </p:blipFill>
        <p:spPr bwMode="auto">
          <a:xfrm>
            <a:off x="381000" y="152400"/>
            <a:ext cx="1524000" cy="1066800"/>
          </a:xfrm>
          <a:prstGeom prst="rect">
            <a:avLst/>
          </a:prstGeom>
          <a:noFill/>
          <a:ln w="9525">
            <a:noFill/>
            <a:miter lim="800000"/>
            <a:headEnd/>
            <a:tailEnd/>
          </a:ln>
        </p:spPr>
      </p:pic>
      <p:cxnSp>
        <p:nvCxnSpPr>
          <p:cNvPr id="8" name="Straight Connector 7"/>
          <p:cNvCxnSpPr/>
          <p:nvPr/>
        </p:nvCxnSpPr>
        <p:spPr>
          <a:xfrm>
            <a:off x="0" y="1370013"/>
            <a:ext cx="9144000"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123406" y="3429794"/>
            <a:ext cx="6858000" cy="15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0" y="0"/>
            <a:ext cx="1524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3675" r:id="rId1"/>
    <p:sldLayoutId id="2147483674" r:id="rId2"/>
    <p:sldLayoutId id="2147483673" r:id="rId3"/>
    <p:sldLayoutId id="2147483672" r:id="rId4"/>
    <p:sldLayoutId id="2147483671" r:id="rId5"/>
    <p:sldLayoutId id="2147483670" r:id="rId6"/>
    <p:sldLayoutId id="2147483669" r:id="rId7"/>
    <p:sldLayoutId id="2147483668" r:id="rId8"/>
    <p:sldLayoutId id="2147483667" r:id="rId9"/>
    <p:sldLayoutId id="2147483666" r:id="rId10"/>
    <p:sldLayoutId id="2147483665" r:id="rId11"/>
    <p:sldLayoutId id="2147483676" r:id="rId12"/>
    <p:sldLayoutId id="2147483677" r:id="rId13"/>
    <p:sldLayoutId id="2147483664"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3.wmf"/></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5"/>
          <p:cNvSpPr>
            <a:spLocks noGrp="1" noChangeArrowheads="1"/>
          </p:cNvSpPr>
          <p:nvPr>
            <p:ph type="ctrTitle"/>
          </p:nvPr>
        </p:nvSpPr>
        <p:spPr/>
        <p:txBody>
          <a:bodyPr/>
          <a:lstStyle/>
          <a:p>
            <a:pPr eaLnBrk="1" hangingPunct="1"/>
            <a:r>
              <a:rPr lang="en-US" smtClean="0">
                <a:solidFill>
                  <a:srgbClr val="000066"/>
                </a:solidFill>
              </a:rPr>
              <a:t/>
            </a:r>
            <a:br>
              <a:rPr lang="en-US" smtClean="0">
                <a:solidFill>
                  <a:srgbClr val="000066"/>
                </a:solidFill>
              </a:rPr>
            </a:br>
            <a:r>
              <a:rPr lang="en-US" smtClean="0">
                <a:solidFill>
                  <a:srgbClr val="000066"/>
                </a:solidFill>
              </a:rPr>
              <a:t>A</a:t>
            </a:r>
            <a:r>
              <a:rPr lang="en-US" baseline="30000" smtClean="0">
                <a:solidFill>
                  <a:srgbClr val="000066"/>
                </a:solidFill>
              </a:rPr>
              <a:t>2</a:t>
            </a:r>
            <a:r>
              <a:rPr lang="en-US" smtClean="0">
                <a:solidFill>
                  <a:srgbClr val="000066"/>
                </a:solidFill>
              </a:rPr>
              <a:t>TeaMS</a:t>
            </a:r>
            <a:br>
              <a:rPr lang="en-US" smtClean="0">
                <a:solidFill>
                  <a:srgbClr val="000066"/>
                </a:solidFill>
              </a:rPr>
            </a:br>
            <a:endParaRPr lang="en-US" smtClean="0">
              <a:solidFill>
                <a:srgbClr val="000066"/>
              </a:solidFill>
            </a:endParaRPr>
          </a:p>
        </p:txBody>
      </p:sp>
      <p:sp>
        <p:nvSpPr>
          <p:cNvPr id="5123" name="Rectangle 6"/>
          <p:cNvSpPr>
            <a:spLocks noGrp="1" noChangeArrowheads="1"/>
          </p:cNvSpPr>
          <p:nvPr>
            <p:ph type="subTitle" idx="1"/>
          </p:nvPr>
        </p:nvSpPr>
        <p:spPr>
          <a:xfrm>
            <a:off x="679450" y="3886200"/>
            <a:ext cx="7854950" cy="1752600"/>
          </a:xfrm>
        </p:spPr>
        <p:txBody>
          <a:bodyPr/>
          <a:lstStyle/>
          <a:p>
            <a:pPr eaLnBrk="1" hangingPunct="1">
              <a:defRPr/>
            </a:pPr>
            <a:r>
              <a:rPr lang="en-US" b="1" dirty="0" smtClean="0">
                <a:solidFill>
                  <a:srgbClr val="000066"/>
                </a:solidFill>
              </a:rPr>
              <a:t>A</a:t>
            </a:r>
            <a:r>
              <a:rPr lang="en-US" b="1" dirty="0" smtClean="0"/>
              <a:t>cademy of </a:t>
            </a:r>
            <a:r>
              <a:rPr lang="en-US" b="1" dirty="0" smtClean="0">
                <a:solidFill>
                  <a:srgbClr val="000066"/>
                </a:solidFill>
              </a:rPr>
              <a:t>A</a:t>
            </a:r>
            <a:r>
              <a:rPr lang="en-US" b="1" dirty="0" smtClean="0"/>
              <a:t>ccomplished </a:t>
            </a:r>
            <a:r>
              <a:rPr lang="en-US" b="1" dirty="0" smtClean="0">
                <a:solidFill>
                  <a:srgbClr val="000066"/>
                </a:solidFill>
              </a:rPr>
              <a:t>Tea</a:t>
            </a:r>
            <a:r>
              <a:rPr lang="en-US" b="1" dirty="0" smtClean="0"/>
              <a:t>ching </a:t>
            </a:r>
          </a:p>
          <a:p>
            <a:pPr eaLnBrk="1" hangingPunct="1">
              <a:defRPr/>
            </a:pPr>
            <a:r>
              <a:rPr lang="en-US" b="1" dirty="0" smtClean="0"/>
              <a:t>in </a:t>
            </a:r>
            <a:r>
              <a:rPr lang="en-US" b="1" dirty="0" smtClean="0">
                <a:solidFill>
                  <a:srgbClr val="000066"/>
                </a:solidFill>
              </a:rPr>
              <a:t>M</a:t>
            </a:r>
            <a:r>
              <a:rPr lang="en-US" b="1" dirty="0" smtClean="0"/>
              <a:t>ath and </a:t>
            </a:r>
            <a:r>
              <a:rPr lang="en-US" b="1" dirty="0" smtClean="0">
                <a:solidFill>
                  <a:srgbClr val="000066"/>
                </a:solidFill>
              </a:rPr>
              <a:t>S</a:t>
            </a:r>
            <a:r>
              <a:rPr lang="en-US" b="1" dirty="0" smtClean="0"/>
              <a:t>cience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
          <p:cNvGrpSpPr>
            <a:grpSpLocks/>
          </p:cNvGrpSpPr>
          <p:nvPr/>
        </p:nvGrpSpPr>
        <p:grpSpPr bwMode="auto">
          <a:xfrm>
            <a:off x="838200" y="1524000"/>
            <a:ext cx="990600" cy="533400"/>
            <a:chOff x="1920" y="1488"/>
            <a:chExt cx="624" cy="336"/>
          </a:xfrm>
        </p:grpSpPr>
        <p:sp>
          <p:nvSpPr>
            <p:cNvPr id="30750" name="Oval 5"/>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0751" name="Oval 6"/>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3" name="Group 7"/>
          <p:cNvGrpSpPr>
            <a:grpSpLocks/>
          </p:cNvGrpSpPr>
          <p:nvPr/>
        </p:nvGrpSpPr>
        <p:grpSpPr bwMode="auto">
          <a:xfrm>
            <a:off x="2971800" y="1524000"/>
            <a:ext cx="1447800" cy="533400"/>
            <a:chOff x="1824" y="2256"/>
            <a:chExt cx="912" cy="336"/>
          </a:xfrm>
        </p:grpSpPr>
        <p:sp>
          <p:nvSpPr>
            <p:cNvPr id="30748" name="Oval 8"/>
            <p:cNvSpPr>
              <a:spLocks noChangeArrowheads="1"/>
            </p:cNvSpPr>
            <p:nvPr/>
          </p:nvSpPr>
          <p:spPr bwMode="auto">
            <a:xfrm>
              <a:off x="2400" y="2256"/>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0749" name="Oval 9"/>
            <p:cNvSpPr>
              <a:spLocks noChangeArrowheads="1"/>
            </p:cNvSpPr>
            <p:nvPr/>
          </p:nvSpPr>
          <p:spPr bwMode="auto">
            <a:xfrm>
              <a:off x="1824" y="2256"/>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4" name="Group 10"/>
          <p:cNvGrpSpPr>
            <a:grpSpLocks/>
          </p:cNvGrpSpPr>
          <p:nvPr/>
        </p:nvGrpSpPr>
        <p:grpSpPr bwMode="auto">
          <a:xfrm>
            <a:off x="5334000" y="1524000"/>
            <a:ext cx="2438400" cy="533400"/>
            <a:chOff x="1776" y="3072"/>
            <a:chExt cx="1536" cy="336"/>
          </a:xfrm>
        </p:grpSpPr>
        <p:grpSp>
          <p:nvGrpSpPr>
            <p:cNvPr id="30742" name="Group 11"/>
            <p:cNvGrpSpPr>
              <a:grpSpLocks/>
            </p:cNvGrpSpPr>
            <p:nvPr/>
          </p:nvGrpSpPr>
          <p:grpSpPr bwMode="auto">
            <a:xfrm>
              <a:off x="1776" y="3072"/>
              <a:ext cx="624" cy="336"/>
              <a:chOff x="1920" y="1488"/>
              <a:chExt cx="624" cy="336"/>
            </a:xfrm>
          </p:grpSpPr>
          <p:sp>
            <p:nvSpPr>
              <p:cNvPr id="30746" name="Oval 12"/>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0747" name="Oval 13"/>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30743" name="Group 14"/>
            <p:cNvGrpSpPr>
              <a:grpSpLocks/>
            </p:cNvGrpSpPr>
            <p:nvPr/>
          </p:nvGrpSpPr>
          <p:grpSpPr bwMode="auto">
            <a:xfrm>
              <a:off x="2688" y="3072"/>
              <a:ext cx="624" cy="336"/>
              <a:chOff x="1920" y="1488"/>
              <a:chExt cx="624" cy="336"/>
            </a:xfrm>
          </p:grpSpPr>
          <p:sp>
            <p:nvSpPr>
              <p:cNvPr id="30744" name="Oval 15"/>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0745" name="Oval 16"/>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grpSp>
        <p:nvGrpSpPr>
          <p:cNvPr id="7" name="Group 18"/>
          <p:cNvGrpSpPr>
            <a:grpSpLocks/>
          </p:cNvGrpSpPr>
          <p:nvPr/>
        </p:nvGrpSpPr>
        <p:grpSpPr bwMode="auto">
          <a:xfrm>
            <a:off x="3352800" y="2895600"/>
            <a:ext cx="2971800" cy="960438"/>
            <a:chOff x="1488" y="3456"/>
            <a:chExt cx="1824" cy="605"/>
          </a:xfrm>
        </p:grpSpPr>
        <p:sp>
          <p:nvSpPr>
            <p:cNvPr id="30733" name="Oval 19"/>
            <p:cNvSpPr>
              <a:spLocks noChangeArrowheads="1"/>
            </p:cNvSpPr>
            <p:nvPr/>
          </p:nvSpPr>
          <p:spPr bwMode="auto">
            <a:xfrm>
              <a:off x="2496" y="3504"/>
              <a:ext cx="432" cy="432"/>
            </a:xfrm>
            <a:prstGeom prst="ellipse">
              <a:avLst/>
            </a:prstGeom>
            <a:solidFill>
              <a:srgbClr val="FF6699"/>
            </a:solidFill>
            <a:ln w="9525">
              <a:solidFill>
                <a:schemeClr val="tx1"/>
              </a:solidFill>
              <a:round/>
              <a:headEnd/>
              <a:tailEnd/>
            </a:ln>
          </p:spPr>
          <p:txBody>
            <a:bodyPr wrap="none" anchor="ctr"/>
            <a:lstStyle/>
            <a:p>
              <a:endParaRPr lang="en-US"/>
            </a:p>
          </p:txBody>
        </p:sp>
        <p:sp>
          <p:nvSpPr>
            <p:cNvPr id="30734" name="Text Box 20"/>
            <p:cNvSpPr txBox="1">
              <a:spLocks noChangeArrowheads="1"/>
            </p:cNvSpPr>
            <p:nvPr/>
          </p:nvSpPr>
          <p:spPr bwMode="auto">
            <a:xfrm>
              <a:off x="2544" y="3552"/>
              <a:ext cx="480" cy="365"/>
            </a:xfrm>
            <a:prstGeom prst="rect">
              <a:avLst/>
            </a:prstGeom>
            <a:noFill/>
            <a:ln w="9525">
              <a:noFill/>
              <a:miter lim="800000"/>
              <a:headEnd/>
              <a:tailEnd/>
            </a:ln>
          </p:spPr>
          <p:txBody>
            <a:bodyPr>
              <a:spAutoFit/>
            </a:bodyPr>
            <a:lstStyle/>
            <a:p>
              <a:pPr eaLnBrk="0" hangingPunct="0">
                <a:spcBef>
                  <a:spcPct val="50000"/>
                </a:spcBef>
              </a:pPr>
              <a:r>
                <a:rPr lang="en-US" sz="3200"/>
                <a:t>O</a:t>
              </a:r>
              <a:endParaRPr lang="en-US" sz="2400">
                <a:latin typeface="Times New Roman" pitchFamily="18" charset="0"/>
              </a:endParaRPr>
            </a:p>
          </p:txBody>
        </p:sp>
        <p:sp>
          <p:nvSpPr>
            <p:cNvPr id="30735" name="Oval 21"/>
            <p:cNvSpPr>
              <a:spLocks noChangeArrowheads="1"/>
            </p:cNvSpPr>
            <p:nvPr/>
          </p:nvSpPr>
          <p:spPr bwMode="auto">
            <a:xfrm>
              <a:off x="2832" y="3696"/>
              <a:ext cx="336" cy="336"/>
            </a:xfrm>
            <a:prstGeom prst="ellipse">
              <a:avLst/>
            </a:prstGeom>
            <a:solidFill>
              <a:schemeClr val="bg1"/>
            </a:solidFill>
            <a:ln w="9525">
              <a:solidFill>
                <a:schemeClr val="tx1"/>
              </a:solidFill>
              <a:round/>
              <a:headEnd/>
              <a:tailEnd/>
            </a:ln>
          </p:spPr>
          <p:txBody>
            <a:bodyPr wrap="none" anchor="ctr"/>
            <a:lstStyle/>
            <a:p>
              <a:endParaRPr lang="en-US"/>
            </a:p>
          </p:txBody>
        </p:sp>
        <p:sp>
          <p:nvSpPr>
            <p:cNvPr id="30736" name="Text Box 22"/>
            <p:cNvSpPr txBox="1">
              <a:spLocks noChangeArrowheads="1"/>
            </p:cNvSpPr>
            <p:nvPr/>
          </p:nvSpPr>
          <p:spPr bwMode="auto">
            <a:xfrm>
              <a:off x="2832" y="3696"/>
              <a:ext cx="480" cy="365"/>
            </a:xfrm>
            <a:prstGeom prst="rect">
              <a:avLst/>
            </a:prstGeom>
            <a:noFill/>
            <a:ln w="9525">
              <a:noFill/>
              <a:miter lim="800000"/>
              <a:headEnd/>
              <a:tailEnd/>
            </a:ln>
          </p:spPr>
          <p:txBody>
            <a:bodyPr>
              <a:spAutoFit/>
            </a:bodyPr>
            <a:lstStyle/>
            <a:p>
              <a:pPr eaLnBrk="0" hangingPunct="0">
                <a:spcBef>
                  <a:spcPct val="50000"/>
                </a:spcBef>
              </a:pPr>
              <a:r>
                <a:rPr lang="en-US" sz="1000"/>
                <a:t> </a:t>
              </a:r>
              <a:r>
                <a:rPr lang="en-US" sz="3200"/>
                <a:t>H</a:t>
              </a:r>
              <a:endParaRPr lang="en-US" sz="2400">
                <a:latin typeface="Times New Roman" pitchFamily="18" charset="0"/>
              </a:endParaRPr>
            </a:p>
          </p:txBody>
        </p:sp>
        <p:sp>
          <p:nvSpPr>
            <p:cNvPr id="30737" name="Text Box 25"/>
            <p:cNvSpPr txBox="1">
              <a:spLocks noChangeArrowheads="1"/>
            </p:cNvSpPr>
            <p:nvPr/>
          </p:nvSpPr>
          <p:spPr bwMode="auto">
            <a:xfrm>
              <a:off x="1776" y="3552"/>
              <a:ext cx="480" cy="291"/>
            </a:xfrm>
            <a:prstGeom prst="rect">
              <a:avLst/>
            </a:prstGeom>
            <a:noFill/>
            <a:ln w="9525">
              <a:noFill/>
              <a:miter lim="800000"/>
              <a:headEnd/>
              <a:tailEnd/>
            </a:ln>
          </p:spPr>
          <p:txBody>
            <a:bodyPr>
              <a:spAutoFit/>
            </a:bodyPr>
            <a:lstStyle/>
            <a:p>
              <a:pPr eaLnBrk="0" hangingPunct="0">
                <a:spcBef>
                  <a:spcPct val="50000"/>
                </a:spcBef>
              </a:pPr>
              <a:endParaRPr lang="en-US" sz="2400">
                <a:latin typeface="Times New Roman" pitchFamily="18" charset="0"/>
              </a:endParaRPr>
            </a:p>
          </p:txBody>
        </p:sp>
        <p:sp>
          <p:nvSpPr>
            <p:cNvPr id="30738" name="Text Box 27"/>
            <p:cNvSpPr txBox="1">
              <a:spLocks noChangeArrowheads="1"/>
            </p:cNvSpPr>
            <p:nvPr/>
          </p:nvSpPr>
          <p:spPr bwMode="auto">
            <a:xfrm>
              <a:off x="1488" y="3696"/>
              <a:ext cx="480" cy="155"/>
            </a:xfrm>
            <a:prstGeom prst="rect">
              <a:avLst/>
            </a:prstGeom>
            <a:noFill/>
            <a:ln w="9525">
              <a:noFill/>
              <a:miter lim="800000"/>
              <a:headEnd/>
              <a:tailEnd/>
            </a:ln>
          </p:spPr>
          <p:txBody>
            <a:bodyPr>
              <a:spAutoFit/>
            </a:bodyPr>
            <a:lstStyle/>
            <a:p>
              <a:pPr eaLnBrk="0" hangingPunct="0">
                <a:spcBef>
                  <a:spcPct val="50000"/>
                </a:spcBef>
              </a:pPr>
              <a:r>
                <a:rPr lang="en-US" sz="1000"/>
                <a:t> </a:t>
              </a:r>
              <a:endParaRPr lang="en-US" sz="2400">
                <a:latin typeface="Times New Roman" pitchFamily="18" charset="0"/>
              </a:endParaRPr>
            </a:p>
          </p:txBody>
        </p:sp>
        <p:grpSp>
          <p:nvGrpSpPr>
            <p:cNvPr id="30739" name="Group 28"/>
            <p:cNvGrpSpPr>
              <a:grpSpLocks/>
            </p:cNvGrpSpPr>
            <p:nvPr/>
          </p:nvGrpSpPr>
          <p:grpSpPr bwMode="auto">
            <a:xfrm>
              <a:off x="2064" y="3456"/>
              <a:ext cx="528" cy="480"/>
              <a:chOff x="2064" y="3456"/>
              <a:chExt cx="528" cy="480"/>
            </a:xfrm>
          </p:grpSpPr>
          <p:sp>
            <p:nvSpPr>
              <p:cNvPr id="30740" name="Oval 29"/>
              <p:cNvSpPr>
                <a:spLocks noChangeArrowheads="1"/>
              </p:cNvSpPr>
              <p:nvPr/>
            </p:nvSpPr>
            <p:spPr bwMode="auto">
              <a:xfrm>
                <a:off x="2064" y="3456"/>
                <a:ext cx="480" cy="48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0741" name="Text Box 30"/>
              <p:cNvSpPr txBox="1">
                <a:spLocks noChangeArrowheads="1"/>
              </p:cNvSpPr>
              <p:nvPr/>
            </p:nvSpPr>
            <p:spPr bwMode="auto">
              <a:xfrm>
                <a:off x="2112" y="3504"/>
                <a:ext cx="480" cy="365"/>
              </a:xfrm>
              <a:prstGeom prst="rect">
                <a:avLst/>
              </a:prstGeom>
              <a:noFill/>
              <a:ln w="9525">
                <a:noFill/>
                <a:miter lim="800000"/>
                <a:headEnd/>
                <a:tailEnd/>
              </a:ln>
            </p:spPr>
            <p:txBody>
              <a:bodyPr>
                <a:spAutoFit/>
              </a:bodyPr>
              <a:lstStyle/>
              <a:p>
                <a:pPr eaLnBrk="0" hangingPunct="0">
                  <a:spcBef>
                    <a:spcPct val="50000"/>
                  </a:spcBef>
                </a:pPr>
                <a:r>
                  <a:rPr lang="en-US" sz="3200"/>
                  <a:t>Na</a:t>
                </a:r>
                <a:endParaRPr lang="en-US" sz="2400">
                  <a:latin typeface="Times New Roman" pitchFamily="18" charset="0"/>
                </a:endParaRPr>
              </a:p>
            </p:txBody>
          </p:sp>
        </p:grpSp>
      </p:grpSp>
      <p:sp>
        <p:nvSpPr>
          <p:cNvPr id="13343" name="Rectangle 31"/>
          <p:cNvSpPr>
            <a:spLocks noChangeArrowheads="1"/>
          </p:cNvSpPr>
          <p:nvPr/>
        </p:nvSpPr>
        <p:spPr bwMode="auto">
          <a:xfrm>
            <a:off x="228600" y="3276600"/>
            <a:ext cx="8686800" cy="3200400"/>
          </a:xfrm>
          <a:prstGeom prst="rect">
            <a:avLst/>
          </a:prstGeom>
          <a:noFill/>
          <a:ln w="9525">
            <a:noFill/>
            <a:miter lim="800000"/>
            <a:headEnd/>
            <a:tailEnd/>
          </a:ln>
        </p:spPr>
        <p:txBody>
          <a:bodyPr/>
          <a:lstStyle/>
          <a:p>
            <a:pPr marL="342900" indent="-342900">
              <a:spcBef>
                <a:spcPct val="5000"/>
              </a:spcBef>
              <a:buFontTx/>
              <a:buChar char="•"/>
            </a:pPr>
            <a:endParaRPr lang="en-US" sz="3200">
              <a:solidFill>
                <a:srgbClr val="2E0157"/>
              </a:solidFill>
            </a:endParaRPr>
          </a:p>
          <a:p>
            <a:pPr marL="342900" indent="-342900">
              <a:spcBef>
                <a:spcPct val="5000"/>
              </a:spcBef>
              <a:buFontTx/>
              <a:buChar char="•"/>
            </a:pPr>
            <a:endParaRPr lang="en-US" sz="3200">
              <a:solidFill>
                <a:srgbClr val="2E0157"/>
              </a:solidFill>
            </a:endParaRPr>
          </a:p>
          <a:p>
            <a:pPr marL="342900" indent="-342900">
              <a:spcBef>
                <a:spcPct val="5000"/>
              </a:spcBef>
              <a:buFontTx/>
              <a:buChar char="•"/>
            </a:pPr>
            <a:r>
              <a:rPr lang="en-US" sz="3200">
                <a:solidFill>
                  <a:srgbClr val="2E0157"/>
                </a:solidFill>
              </a:rPr>
              <a:t>How many of each atom are in the following?</a:t>
            </a:r>
          </a:p>
          <a:p>
            <a:pPr marL="342900" indent="-342900">
              <a:spcBef>
                <a:spcPct val="5000"/>
              </a:spcBef>
            </a:pPr>
            <a:r>
              <a:rPr lang="en-US" sz="3200">
                <a:solidFill>
                  <a:srgbClr val="2E0157"/>
                </a:solidFill>
              </a:rPr>
              <a:t>	a) NaOH</a:t>
            </a:r>
          </a:p>
          <a:p>
            <a:pPr marL="342900" indent="-342900">
              <a:spcBef>
                <a:spcPct val="5000"/>
              </a:spcBef>
            </a:pPr>
            <a:r>
              <a:rPr lang="en-US" sz="3200">
                <a:solidFill>
                  <a:srgbClr val="2E0157"/>
                </a:solidFill>
              </a:rPr>
              <a:t>	</a:t>
            </a:r>
            <a:endParaRPr lang="en-US" sz="3200" b="1" baseline="-25000">
              <a:solidFill>
                <a:srgbClr val="2E0157"/>
              </a:solidFill>
            </a:endParaRPr>
          </a:p>
        </p:txBody>
      </p:sp>
      <p:sp>
        <p:nvSpPr>
          <p:cNvPr id="13344" name="Rectangle 32"/>
          <p:cNvSpPr>
            <a:spLocks noChangeArrowheads="1"/>
          </p:cNvSpPr>
          <p:nvPr/>
        </p:nvSpPr>
        <p:spPr bwMode="auto">
          <a:xfrm>
            <a:off x="3124200" y="4876800"/>
            <a:ext cx="4267200" cy="457200"/>
          </a:xfrm>
          <a:prstGeom prst="rect">
            <a:avLst/>
          </a:prstGeom>
          <a:noFill/>
          <a:ln w="9525">
            <a:noFill/>
            <a:miter lim="800000"/>
            <a:headEnd/>
            <a:tailEnd/>
          </a:ln>
        </p:spPr>
        <p:txBody>
          <a:bodyPr lIns="0" tIns="0" rIns="0" bIns="0"/>
          <a:lstStyle/>
          <a:p>
            <a:pPr marL="342900" indent="-342900">
              <a:spcBef>
                <a:spcPct val="5000"/>
              </a:spcBef>
            </a:pPr>
            <a:r>
              <a:rPr lang="en-US" sz="3200">
                <a:solidFill>
                  <a:srgbClr val="A50021"/>
                </a:solidFill>
              </a:rPr>
              <a:t>Na = 1, O = 1, H = 1</a:t>
            </a:r>
          </a:p>
        </p:txBody>
      </p:sp>
      <p:sp>
        <p:nvSpPr>
          <p:cNvPr id="30727" name="Rectangle 33"/>
          <p:cNvSpPr>
            <a:spLocks noChangeArrowheads="1"/>
          </p:cNvSpPr>
          <p:nvPr/>
        </p:nvSpPr>
        <p:spPr bwMode="auto">
          <a:xfrm>
            <a:off x="3048000" y="5334000"/>
            <a:ext cx="3962400" cy="457200"/>
          </a:xfrm>
          <a:prstGeom prst="rect">
            <a:avLst/>
          </a:prstGeom>
          <a:noFill/>
          <a:ln w="9525">
            <a:noFill/>
            <a:miter lim="800000"/>
            <a:headEnd/>
            <a:tailEnd/>
          </a:ln>
        </p:spPr>
        <p:txBody>
          <a:bodyPr/>
          <a:lstStyle/>
          <a:p>
            <a:pPr marL="342900" indent="-342900">
              <a:spcBef>
                <a:spcPct val="5000"/>
              </a:spcBef>
            </a:pPr>
            <a:endParaRPr lang="en-US" sz="3200">
              <a:solidFill>
                <a:srgbClr val="A50021"/>
              </a:solidFill>
            </a:endParaRPr>
          </a:p>
        </p:txBody>
      </p:sp>
      <p:pic>
        <p:nvPicPr>
          <p:cNvPr id="30728" name="Picture 35" descr="j0173962"/>
          <p:cNvPicPr>
            <a:picLocks noChangeAspect="1" noChangeArrowheads="1" noCrop="1"/>
          </p:cNvPicPr>
          <p:nvPr/>
        </p:nvPicPr>
        <p:blipFill>
          <a:blip r:embed="rId3"/>
          <a:srcRect/>
          <a:stretch>
            <a:fillRect/>
          </a:stretch>
        </p:blipFill>
        <p:spPr bwMode="auto">
          <a:xfrm>
            <a:off x="7620000" y="5562600"/>
            <a:ext cx="1143000" cy="969963"/>
          </a:xfrm>
          <a:prstGeom prst="rect">
            <a:avLst/>
          </a:prstGeom>
          <a:noFill/>
          <a:ln w="9525">
            <a:noFill/>
            <a:miter lim="800000"/>
            <a:headEnd/>
            <a:tailEnd/>
          </a:ln>
        </p:spPr>
      </p:pic>
      <p:sp>
        <p:nvSpPr>
          <p:cNvPr id="37" name="Rectangle 36"/>
          <p:cNvSpPr/>
          <p:nvPr/>
        </p:nvSpPr>
        <p:spPr>
          <a:xfrm>
            <a:off x="381000" y="76200"/>
            <a:ext cx="1524000"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30" name="Rectangle 2"/>
          <p:cNvSpPr>
            <a:spLocks noGrp="1" noChangeArrowheads="1"/>
          </p:cNvSpPr>
          <p:nvPr>
            <p:ph type="title"/>
          </p:nvPr>
        </p:nvSpPr>
        <p:spPr>
          <a:xfrm>
            <a:off x="0" y="0"/>
            <a:ext cx="9144000" cy="914400"/>
          </a:xfrm>
        </p:spPr>
        <p:txBody>
          <a:bodyPr/>
          <a:lstStyle/>
          <a:p>
            <a:r>
              <a:rPr lang="en-US" smtClean="0">
                <a:solidFill>
                  <a:srgbClr val="5B0301"/>
                </a:solidFill>
              </a:rPr>
              <a:t>How molecules are symbolized</a:t>
            </a:r>
          </a:p>
        </p:txBody>
      </p:sp>
      <p:sp>
        <p:nvSpPr>
          <p:cNvPr id="30731" name="Rectangle 3"/>
          <p:cNvSpPr>
            <a:spLocks noGrp="1" noChangeArrowheads="1"/>
          </p:cNvSpPr>
          <p:nvPr>
            <p:ph type="body" idx="1"/>
          </p:nvPr>
        </p:nvSpPr>
        <p:spPr>
          <a:xfrm>
            <a:off x="914400" y="838200"/>
            <a:ext cx="7924800" cy="609600"/>
          </a:xfrm>
        </p:spPr>
        <p:txBody>
          <a:bodyPr/>
          <a:lstStyle/>
          <a:p>
            <a:pPr>
              <a:spcBef>
                <a:spcPct val="50000"/>
              </a:spcBef>
              <a:buFontTx/>
              <a:buNone/>
            </a:pPr>
            <a:r>
              <a:rPr lang="en-US" smtClean="0">
                <a:solidFill>
                  <a:srgbClr val="2E0157"/>
                </a:solidFill>
              </a:rPr>
              <a:t>Cl</a:t>
            </a:r>
            <a:r>
              <a:rPr lang="en-US" baseline="-25000" smtClean="0">
                <a:solidFill>
                  <a:srgbClr val="2E0157"/>
                </a:solidFill>
              </a:rPr>
              <a:t>2</a:t>
            </a:r>
            <a:r>
              <a:rPr lang="en-US" smtClean="0">
                <a:solidFill>
                  <a:srgbClr val="2E0157"/>
                </a:solidFill>
              </a:rPr>
              <a:t>                      2Cl                         2Cl</a:t>
            </a:r>
            <a:r>
              <a:rPr lang="en-US" baseline="-25000" smtClean="0">
                <a:solidFill>
                  <a:srgbClr val="2E0157"/>
                </a:solidFill>
              </a:rPr>
              <a:t>2</a:t>
            </a:r>
            <a:endParaRPr lang="en-US" smtClean="0">
              <a:solidFill>
                <a:srgbClr val="2E0157"/>
              </a:solidFill>
            </a:endParaRPr>
          </a:p>
        </p:txBody>
      </p:sp>
      <p:cxnSp>
        <p:nvCxnSpPr>
          <p:cNvPr id="39" name="Straight Connector 38"/>
          <p:cNvCxnSpPr/>
          <p:nvPr/>
        </p:nvCxnSpPr>
        <p:spPr>
          <a:xfrm>
            <a:off x="381000" y="2667000"/>
            <a:ext cx="8763000" cy="7620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43">
                                            <p:txEl>
                                              <p:pRg st="2" end="2"/>
                                            </p:txEl>
                                          </p:spTgt>
                                        </p:tgtEl>
                                        <p:attrNameLst>
                                          <p:attrName>style.visibility</p:attrName>
                                        </p:attrNameLst>
                                      </p:cBhvr>
                                      <p:to>
                                        <p:strVal val="visible"/>
                                      </p:to>
                                    </p:set>
                                    <p:animEffect transition="in" filter="wipe(left)">
                                      <p:cBhvr>
                                        <p:cTn id="22" dur="500"/>
                                        <p:tgtEl>
                                          <p:spTgt spid="13343">
                                            <p:txEl>
                                              <p:pRg st="2" end="2"/>
                                            </p:txEl>
                                          </p:spTgt>
                                        </p:tgtEl>
                                      </p:cBhvr>
                                    </p:animEffect>
                                  </p:childTnLst>
                                  <p:subTnLst>
                                    <p:animClr clrSpc="rgb" dir="cw">
                                      <p:cBhvr override="childStyle">
                                        <p:cTn dur="1" fill="hold" display="0" masterRel="nextClick" afterEffect="1"/>
                                        <p:tgtEl>
                                          <p:spTgt spid="13343">
                                            <p:txEl>
                                              <p:pRg st="2" end="2"/>
                                            </p:txEl>
                                          </p:spTgt>
                                        </p:tgtEl>
                                        <p:attrNameLst>
                                          <p:attrName>ppt_c</p:attrName>
                                        </p:attrNameLst>
                                      </p:cBhvr>
                                      <p:to>
                                        <a:schemeClr val="tx1"/>
                                      </p:to>
                                    </p:animClr>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343">
                                            <p:txEl>
                                              <p:pRg st="3" end="3"/>
                                            </p:txEl>
                                          </p:spTgt>
                                        </p:tgtEl>
                                        <p:attrNameLst>
                                          <p:attrName>style.visibility</p:attrName>
                                        </p:attrNameLst>
                                      </p:cBhvr>
                                      <p:to>
                                        <p:strVal val="visible"/>
                                      </p:to>
                                    </p:set>
                                    <p:animEffect transition="in" filter="wipe(left)">
                                      <p:cBhvr>
                                        <p:cTn id="27" dur="500"/>
                                        <p:tgtEl>
                                          <p:spTgt spid="13343">
                                            <p:txEl>
                                              <p:pRg st="3" end="3"/>
                                            </p:txEl>
                                          </p:spTgt>
                                        </p:tgtEl>
                                      </p:cBhvr>
                                    </p:animEffect>
                                  </p:childTnLst>
                                  <p:subTnLst>
                                    <p:animClr clrSpc="rgb" dir="cw">
                                      <p:cBhvr override="childStyle">
                                        <p:cTn dur="1" fill="hold" display="0" masterRel="nextClick" afterEffect="1"/>
                                        <p:tgtEl>
                                          <p:spTgt spid="13343">
                                            <p:txEl>
                                              <p:pRg st="3" end="3"/>
                                            </p:txEl>
                                          </p:spTgt>
                                        </p:tgtEl>
                                        <p:attrNameLst>
                                          <p:attrName>ppt_c</p:attrName>
                                        </p:attrNameLst>
                                      </p:cBhvr>
                                      <p:to>
                                        <a:schemeClr val="tx1"/>
                                      </p:to>
                                    </p:animClr>
                                  </p:subTnLst>
                                </p:cTn>
                              </p:par>
                              <p:par>
                                <p:cTn id="28" presetID="2" presetClass="entr" presetSubtype="2"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344">
                                            <p:txEl>
                                              <p:pRg st="0" end="0"/>
                                            </p:txEl>
                                          </p:spTgt>
                                        </p:tgtEl>
                                        <p:attrNameLst>
                                          <p:attrName>style.visibility</p:attrName>
                                        </p:attrNameLst>
                                      </p:cBhvr>
                                      <p:to>
                                        <p:strVal val="visible"/>
                                      </p:to>
                                    </p:set>
                                    <p:animEffect transition="in" filter="wipe(left)">
                                      <p:cBhvr>
                                        <p:cTn id="36" dur="500"/>
                                        <p:tgtEl>
                                          <p:spTgt spid="13344">
                                            <p:txEl>
                                              <p:pRg st="0" end="0"/>
                                            </p:txEl>
                                          </p:spTgt>
                                        </p:tgtEl>
                                      </p:cBhvr>
                                    </p:animEffect>
                                  </p:childTnLst>
                                  <p:subTnLst>
                                    <p:animClr clrSpc="rgb" dir="cw">
                                      <p:cBhvr override="childStyle">
                                        <p:cTn dur="1" fill="hold" display="0" masterRel="nextClick" afterEffect="1"/>
                                        <p:tgtEl>
                                          <p:spTgt spid="13344">
                                            <p:txEl>
                                              <p:pRg st="0" end="0"/>
                                            </p:txEl>
                                          </p:spTgt>
                                        </p:tgtEl>
                                        <p:attrNameLst>
                                          <p:attrName>ppt_c</p:attrName>
                                        </p:attrNameLst>
                                      </p:cBhvr>
                                      <p:to>
                                        <a:srgbClr val="80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3" grpId="0" uiExpand="1" build="p" autoUpdateAnimBg="0"/>
      <p:bldP spid="13344"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2769" name="Group 4"/>
          <p:cNvGrpSpPr>
            <a:grpSpLocks/>
          </p:cNvGrpSpPr>
          <p:nvPr/>
        </p:nvGrpSpPr>
        <p:grpSpPr bwMode="auto">
          <a:xfrm>
            <a:off x="838200" y="1524000"/>
            <a:ext cx="990600" cy="533400"/>
            <a:chOff x="1920" y="1488"/>
            <a:chExt cx="624" cy="336"/>
          </a:xfrm>
        </p:grpSpPr>
        <p:sp>
          <p:nvSpPr>
            <p:cNvPr id="32802" name="Oval 5"/>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2803" name="Oval 6"/>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32770" name="Group 7"/>
          <p:cNvGrpSpPr>
            <a:grpSpLocks/>
          </p:cNvGrpSpPr>
          <p:nvPr/>
        </p:nvGrpSpPr>
        <p:grpSpPr bwMode="auto">
          <a:xfrm>
            <a:off x="2971800" y="1524000"/>
            <a:ext cx="1447800" cy="533400"/>
            <a:chOff x="1824" y="2256"/>
            <a:chExt cx="912" cy="336"/>
          </a:xfrm>
        </p:grpSpPr>
        <p:sp>
          <p:nvSpPr>
            <p:cNvPr id="32800" name="Oval 8"/>
            <p:cNvSpPr>
              <a:spLocks noChangeArrowheads="1"/>
            </p:cNvSpPr>
            <p:nvPr/>
          </p:nvSpPr>
          <p:spPr bwMode="auto">
            <a:xfrm>
              <a:off x="2400" y="2256"/>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2801" name="Oval 9"/>
            <p:cNvSpPr>
              <a:spLocks noChangeArrowheads="1"/>
            </p:cNvSpPr>
            <p:nvPr/>
          </p:nvSpPr>
          <p:spPr bwMode="auto">
            <a:xfrm>
              <a:off x="1824" y="2256"/>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32771" name="Group 10"/>
          <p:cNvGrpSpPr>
            <a:grpSpLocks/>
          </p:cNvGrpSpPr>
          <p:nvPr/>
        </p:nvGrpSpPr>
        <p:grpSpPr bwMode="auto">
          <a:xfrm>
            <a:off x="5334000" y="1524000"/>
            <a:ext cx="2438400" cy="533400"/>
            <a:chOff x="1776" y="3072"/>
            <a:chExt cx="1536" cy="336"/>
          </a:xfrm>
        </p:grpSpPr>
        <p:grpSp>
          <p:nvGrpSpPr>
            <p:cNvPr id="32794" name="Group 11"/>
            <p:cNvGrpSpPr>
              <a:grpSpLocks/>
            </p:cNvGrpSpPr>
            <p:nvPr/>
          </p:nvGrpSpPr>
          <p:grpSpPr bwMode="auto">
            <a:xfrm>
              <a:off x="1776" y="3072"/>
              <a:ext cx="624" cy="336"/>
              <a:chOff x="1920" y="1488"/>
              <a:chExt cx="624" cy="336"/>
            </a:xfrm>
          </p:grpSpPr>
          <p:sp>
            <p:nvSpPr>
              <p:cNvPr id="32798" name="Oval 12"/>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2799" name="Oval 13"/>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32795" name="Group 14"/>
            <p:cNvGrpSpPr>
              <a:grpSpLocks/>
            </p:cNvGrpSpPr>
            <p:nvPr/>
          </p:nvGrpSpPr>
          <p:grpSpPr bwMode="auto">
            <a:xfrm>
              <a:off x="2688" y="3072"/>
              <a:ext cx="624" cy="336"/>
              <a:chOff x="1920" y="1488"/>
              <a:chExt cx="624" cy="336"/>
            </a:xfrm>
          </p:grpSpPr>
          <p:sp>
            <p:nvSpPr>
              <p:cNvPr id="32796" name="Oval 15"/>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32797" name="Oval 16"/>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grpSp>
        <p:nvGrpSpPr>
          <p:cNvPr id="7" name="Group 18"/>
          <p:cNvGrpSpPr>
            <a:grpSpLocks/>
          </p:cNvGrpSpPr>
          <p:nvPr/>
        </p:nvGrpSpPr>
        <p:grpSpPr bwMode="auto">
          <a:xfrm>
            <a:off x="3429000" y="2895600"/>
            <a:ext cx="2895600" cy="960438"/>
            <a:chOff x="1488" y="3456"/>
            <a:chExt cx="1824" cy="605"/>
          </a:xfrm>
        </p:grpSpPr>
        <p:sp>
          <p:nvSpPr>
            <p:cNvPr id="32782" name="Oval 19"/>
            <p:cNvSpPr>
              <a:spLocks noChangeArrowheads="1"/>
            </p:cNvSpPr>
            <p:nvPr/>
          </p:nvSpPr>
          <p:spPr bwMode="auto">
            <a:xfrm>
              <a:off x="2496" y="3504"/>
              <a:ext cx="432" cy="432"/>
            </a:xfrm>
            <a:prstGeom prst="ellipse">
              <a:avLst/>
            </a:prstGeom>
            <a:solidFill>
              <a:srgbClr val="FF6699"/>
            </a:solidFill>
            <a:ln w="9525">
              <a:solidFill>
                <a:schemeClr val="tx1"/>
              </a:solidFill>
              <a:round/>
              <a:headEnd/>
              <a:tailEnd/>
            </a:ln>
          </p:spPr>
          <p:txBody>
            <a:bodyPr wrap="none" anchor="ctr"/>
            <a:lstStyle/>
            <a:p>
              <a:endParaRPr lang="en-US"/>
            </a:p>
          </p:txBody>
        </p:sp>
        <p:sp>
          <p:nvSpPr>
            <p:cNvPr id="32783" name="Text Box 20"/>
            <p:cNvSpPr txBox="1">
              <a:spLocks noChangeArrowheads="1"/>
            </p:cNvSpPr>
            <p:nvPr/>
          </p:nvSpPr>
          <p:spPr bwMode="auto">
            <a:xfrm>
              <a:off x="2544" y="3552"/>
              <a:ext cx="480" cy="365"/>
            </a:xfrm>
            <a:prstGeom prst="rect">
              <a:avLst/>
            </a:prstGeom>
            <a:noFill/>
            <a:ln w="9525">
              <a:noFill/>
              <a:miter lim="800000"/>
              <a:headEnd/>
              <a:tailEnd/>
            </a:ln>
          </p:spPr>
          <p:txBody>
            <a:bodyPr>
              <a:spAutoFit/>
            </a:bodyPr>
            <a:lstStyle/>
            <a:p>
              <a:pPr eaLnBrk="0" hangingPunct="0">
                <a:spcBef>
                  <a:spcPct val="50000"/>
                </a:spcBef>
              </a:pPr>
              <a:r>
                <a:rPr lang="en-US" sz="3200"/>
                <a:t>O</a:t>
              </a:r>
              <a:endParaRPr lang="en-US" sz="2400">
                <a:latin typeface="Times New Roman" pitchFamily="18" charset="0"/>
              </a:endParaRPr>
            </a:p>
          </p:txBody>
        </p:sp>
        <p:sp>
          <p:nvSpPr>
            <p:cNvPr id="32784" name="Oval 21"/>
            <p:cNvSpPr>
              <a:spLocks noChangeArrowheads="1"/>
            </p:cNvSpPr>
            <p:nvPr/>
          </p:nvSpPr>
          <p:spPr bwMode="auto">
            <a:xfrm>
              <a:off x="2832" y="3696"/>
              <a:ext cx="336" cy="336"/>
            </a:xfrm>
            <a:prstGeom prst="ellipse">
              <a:avLst/>
            </a:prstGeom>
            <a:solidFill>
              <a:schemeClr val="bg1"/>
            </a:solidFill>
            <a:ln w="9525">
              <a:solidFill>
                <a:schemeClr val="tx1"/>
              </a:solidFill>
              <a:round/>
              <a:headEnd/>
              <a:tailEnd/>
            </a:ln>
          </p:spPr>
          <p:txBody>
            <a:bodyPr wrap="none" anchor="ctr"/>
            <a:lstStyle/>
            <a:p>
              <a:endParaRPr lang="en-US"/>
            </a:p>
          </p:txBody>
        </p:sp>
        <p:sp>
          <p:nvSpPr>
            <p:cNvPr id="32785" name="Text Box 22"/>
            <p:cNvSpPr txBox="1">
              <a:spLocks noChangeArrowheads="1"/>
            </p:cNvSpPr>
            <p:nvPr/>
          </p:nvSpPr>
          <p:spPr bwMode="auto">
            <a:xfrm>
              <a:off x="2832" y="3696"/>
              <a:ext cx="480" cy="365"/>
            </a:xfrm>
            <a:prstGeom prst="rect">
              <a:avLst/>
            </a:prstGeom>
            <a:noFill/>
            <a:ln w="9525">
              <a:noFill/>
              <a:miter lim="800000"/>
              <a:headEnd/>
              <a:tailEnd/>
            </a:ln>
          </p:spPr>
          <p:txBody>
            <a:bodyPr>
              <a:spAutoFit/>
            </a:bodyPr>
            <a:lstStyle/>
            <a:p>
              <a:pPr eaLnBrk="0" hangingPunct="0">
                <a:spcBef>
                  <a:spcPct val="50000"/>
                </a:spcBef>
              </a:pPr>
              <a:r>
                <a:rPr lang="en-US" sz="1000"/>
                <a:t> </a:t>
              </a:r>
              <a:r>
                <a:rPr lang="en-US" sz="3200"/>
                <a:t>H</a:t>
              </a:r>
              <a:endParaRPr lang="en-US" sz="2400">
                <a:latin typeface="Times New Roman" pitchFamily="18" charset="0"/>
              </a:endParaRPr>
            </a:p>
          </p:txBody>
        </p:sp>
        <p:grpSp>
          <p:nvGrpSpPr>
            <p:cNvPr id="32786" name="Group 23"/>
            <p:cNvGrpSpPr>
              <a:grpSpLocks/>
            </p:cNvGrpSpPr>
            <p:nvPr/>
          </p:nvGrpSpPr>
          <p:grpSpPr bwMode="auto">
            <a:xfrm>
              <a:off x="1728" y="3504"/>
              <a:ext cx="528" cy="432"/>
              <a:chOff x="1152" y="3504"/>
              <a:chExt cx="528" cy="432"/>
            </a:xfrm>
          </p:grpSpPr>
          <p:sp>
            <p:nvSpPr>
              <p:cNvPr id="32792" name="Oval 24"/>
              <p:cNvSpPr>
                <a:spLocks noChangeArrowheads="1"/>
              </p:cNvSpPr>
              <p:nvPr/>
            </p:nvSpPr>
            <p:spPr bwMode="auto">
              <a:xfrm>
                <a:off x="1152" y="3504"/>
                <a:ext cx="432" cy="432"/>
              </a:xfrm>
              <a:prstGeom prst="ellipse">
                <a:avLst/>
              </a:prstGeom>
              <a:solidFill>
                <a:srgbClr val="FF6699"/>
              </a:solidFill>
              <a:ln w="9525">
                <a:solidFill>
                  <a:schemeClr val="tx1"/>
                </a:solidFill>
                <a:round/>
                <a:headEnd/>
                <a:tailEnd/>
              </a:ln>
            </p:spPr>
            <p:txBody>
              <a:bodyPr wrap="none" anchor="ctr"/>
              <a:lstStyle/>
              <a:p>
                <a:endParaRPr lang="en-US"/>
              </a:p>
            </p:txBody>
          </p:sp>
          <p:sp>
            <p:nvSpPr>
              <p:cNvPr id="32793" name="Text Box 25"/>
              <p:cNvSpPr txBox="1">
                <a:spLocks noChangeArrowheads="1"/>
              </p:cNvSpPr>
              <p:nvPr/>
            </p:nvSpPr>
            <p:spPr bwMode="auto">
              <a:xfrm>
                <a:off x="1200" y="3552"/>
                <a:ext cx="480" cy="365"/>
              </a:xfrm>
              <a:prstGeom prst="rect">
                <a:avLst/>
              </a:prstGeom>
              <a:noFill/>
              <a:ln w="9525">
                <a:noFill/>
                <a:miter lim="800000"/>
                <a:headEnd/>
                <a:tailEnd/>
              </a:ln>
            </p:spPr>
            <p:txBody>
              <a:bodyPr>
                <a:spAutoFit/>
              </a:bodyPr>
              <a:lstStyle/>
              <a:p>
                <a:pPr eaLnBrk="0" hangingPunct="0">
                  <a:spcBef>
                    <a:spcPct val="50000"/>
                  </a:spcBef>
                </a:pPr>
                <a:r>
                  <a:rPr lang="en-US" sz="3200"/>
                  <a:t>O</a:t>
                </a:r>
                <a:endParaRPr lang="en-US" sz="2400">
                  <a:latin typeface="Times New Roman" pitchFamily="18" charset="0"/>
                </a:endParaRPr>
              </a:p>
            </p:txBody>
          </p:sp>
        </p:grpSp>
        <p:sp>
          <p:nvSpPr>
            <p:cNvPr id="32787" name="Oval 26"/>
            <p:cNvSpPr>
              <a:spLocks noChangeArrowheads="1"/>
            </p:cNvSpPr>
            <p:nvPr/>
          </p:nvSpPr>
          <p:spPr bwMode="auto">
            <a:xfrm>
              <a:off x="1488" y="3696"/>
              <a:ext cx="336" cy="336"/>
            </a:xfrm>
            <a:prstGeom prst="ellipse">
              <a:avLst/>
            </a:prstGeom>
            <a:solidFill>
              <a:schemeClr val="bg1"/>
            </a:solidFill>
            <a:ln w="9525">
              <a:solidFill>
                <a:schemeClr val="tx1"/>
              </a:solidFill>
              <a:round/>
              <a:headEnd/>
              <a:tailEnd/>
            </a:ln>
          </p:spPr>
          <p:txBody>
            <a:bodyPr wrap="none" anchor="ctr"/>
            <a:lstStyle/>
            <a:p>
              <a:endParaRPr lang="en-US"/>
            </a:p>
          </p:txBody>
        </p:sp>
        <p:sp>
          <p:nvSpPr>
            <p:cNvPr id="32788" name="Text Box 27"/>
            <p:cNvSpPr txBox="1">
              <a:spLocks noChangeArrowheads="1"/>
            </p:cNvSpPr>
            <p:nvPr/>
          </p:nvSpPr>
          <p:spPr bwMode="auto">
            <a:xfrm>
              <a:off x="1488" y="3696"/>
              <a:ext cx="480" cy="365"/>
            </a:xfrm>
            <a:prstGeom prst="rect">
              <a:avLst/>
            </a:prstGeom>
            <a:noFill/>
            <a:ln w="9525">
              <a:noFill/>
              <a:miter lim="800000"/>
              <a:headEnd/>
              <a:tailEnd/>
            </a:ln>
          </p:spPr>
          <p:txBody>
            <a:bodyPr>
              <a:spAutoFit/>
            </a:bodyPr>
            <a:lstStyle/>
            <a:p>
              <a:pPr eaLnBrk="0" hangingPunct="0">
                <a:spcBef>
                  <a:spcPct val="50000"/>
                </a:spcBef>
              </a:pPr>
              <a:r>
                <a:rPr lang="en-US" sz="1000"/>
                <a:t> </a:t>
              </a:r>
              <a:r>
                <a:rPr lang="en-US" sz="3200"/>
                <a:t>H</a:t>
              </a:r>
              <a:endParaRPr lang="en-US" sz="2400">
                <a:latin typeface="Times New Roman" pitchFamily="18" charset="0"/>
              </a:endParaRPr>
            </a:p>
          </p:txBody>
        </p:sp>
        <p:grpSp>
          <p:nvGrpSpPr>
            <p:cNvPr id="32789" name="Group 28"/>
            <p:cNvGrpSpPr>
              <a:grpSpLocks/>
            </p:cNvGrpSpPr>
            <p:nvPr/>
          </p:nvGrpSpPr>
          <p:grpSpPr bwMode="auto">
            <a:xfrm>
              <a:off x="2064" y="3456"/>
              <a:ext cx="528" cy="480"/>
              <a:chOff x="2064" y="3456"/>
              <a:chExt cx="528" cy="480"/>
            </a:xfrm>
          </p:grpSpPr>
          <p:sp>
            <p:nvSpPr>
              <p:cNvPr id="32790" name="Oval 29"/>
              <p:cNvSpPr>
                <a:spLocks noChangeArrowheads="1"/>
              </p:cNvSpPr>
              <p:nvPr/>
            </p:nvSpPr>
            <p:spPr bwMode="auto">
              <a:xfrm>
                <a:off x="2064" y="3456"/>
                <a:ext cx="480" cy="48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2791" name="Text Box 30"/>
              <p:cNvSpPr txBox="1">
                <a:spLocks noChangeArrowheads="1"/>
              </p:cNvSpPr>
              <p:nvPr/>
            </p:nvSpPr>
            <p:spPr bwMode="auto">
              <a:xfrm>
                <a:off x="2112" y="3504"/>
                <a:ext cx="480" cy="365"/>
              </a:xfrm>
              <a:prstGeom prst="rect">
                <a:avLst/>
              </a:prstGeom>
              <a:noFill/>
              <a:ln w="9525">
                <a:noFill/>
                <a:miter lim="800000"/>
                <a:headEnd/>
                <a:tailEnd/>
              </a:ln>
            </p:spPr>
            <p:txBody>
              <a:bodyPr>
                <a:spAutoFit/>
              </a:bodyPr>
              <a:lstStyle/>
              <a:p>
                <a:pPr eaLnBrk="0" hangingPunct="0">
                  <a:spcBef>
                    <a:spcPct val="50000"/>
                  </a:spcBef>
                </a:pPr>
                <a:r>
                  <a:rPr lang="en-US" sz="3200"/>
                  <a:t>Ca</a:t>
                </a:r>
                <a:endParaRPr lang="en-US" sz="2400">
                  <a:latin typeface="Times New Roman" pitchFamily="18" charset="0"/>
                </a:endParaRPr>
              </a:p>
            </p:txBody>
          </p:sp>
        </p:grpSp>
      </p:grpSp>
      <p:sp>
        <p:nvSpPr>
          <p:cNvPr id="13343" name="Rectangle 31"/>
          <p:cNvSpPr>
            <a:spLocks noChangeArrowheads="1"/>
          </p:cNvSpPr>
          <p:nvPr/>
        </p:nvSpPr>
        <p:spPr bwMode="auto">
          <a:xfrm>
            <a:off x="228600" y="3276600"/>
            <a:ext cx="8686800" cy="3200400"/>
          </a:xfrm>
          <a:prstGeom prst="rect">
            <a:avLst/>
          </a:prstGeom>
          <a:noFill/>
          <a:ln w="9525">
            <a:noFill/>
            <a:miter lim="800000"/>
            <a:headEnd/>
            <a:tailEnd/>
          </a:ln>
        </p:spPr>
        <p:txBody>
          <a:bodyPr/>
          <a:lstStyle/>
          <a:p>
            <a:pPr marL="342900" indent="-342900">
              <a:spcBef>
                <a:spcPct val="5000"/>
              </a:spcBef>
              <a:buFontTx/>
              <a:buChar char="•"/>
            </a:pPr>
            <a:endParaRPr lang="en-US" sz="3200">
              <a:solidFill>
                <a:srgbClr val="2E0157"/>
              </a:solidFill>
            </a:endParaRPr>
          </a:p>
          <a:p>
            <a:pPr marL="342900" indent="-342900">
              <a:spcBef>
                <a:spcPct val="5000"/>
              </a:spcBef>
              <a:buFontTx/>
              <a:buChar char="•"/>
            </a:pPr>
            <a:endParaRPr lang="en-US" sz="3200">
              <a:solidFill>
                <a:srgbClr val="2E0157"/>
              </a:solidFill>
            </a:endParaRPr>
          </a:p>
          <a:p>
            <a:pPr marL="342900" indent="-342900">
              <a:spcBef>
                <a:spcPct val="5000"/>
              </a:spcBef>
              <a:buFontTx/>
              <a:buChar char="•"/>
            </a:pPr>
            <a:r>
              <a:rPr lang="en-US" sz="3200">
                <a:solidFill>
                  <a:srgbClr val="2E0157"/>
                </a:solidFill>
              </a:rPr>
              <a:t>How many of each atom are in the following?</a:t>
            </a:r>
          </a:p>
          <a:p>
            <a:pPr marL="342900" indent="-342900">
              <a:spcBef>
                <a:spcPct val="5000"/>
              </a:spcBef>
            </a:pPr>
            <a:r>
              <a:rPr lang="en-US" sz="3200">
                <a:solidFill>
                  <a:srgbClr val="2E0157"/>
                </a:solidFill>
              </a:rPr>
              <a:t>	a) NaOH</a:t>
            </a:r>
          </a:p>
          <a:p>
            <a:pPr marL="342900" indent="-342900">
              <a:spcBef>
                <a:spcPct val="5000"/>
              </a:spcBef>
            </a:pPr>
            <a:r>
              <a:rPr lang="en-US" sz="3200">
                <a:solidFill>
                  <a:srgbClr val="2E0157"/>
                </a:solidFill>
              </a:rPr>
              <a:t>	b) Ca(OH)</a:t>
            </a:r>
            <a:r>
              <a:rPr lang="en-US" sz="3200" b="1" baseline="-25000">
                <a:solidFill>
                  <a:srgbClr val="2E0157"/>
                </a:solidFill>
              </a:rPr>
              <a:t>2</a:t>
            </a:r>
            <a:endParaRPr lang="en-US" sz="3200">
              <a:solidFill>
                <a:srgbClr val="2E0157"/>
              </a:solidFill>
            </a:endParaRPr>
          </a:p>
          <a:p>
            <a:pPr marL="342900" indent="-342900">
              <a:spcBef>
                <a:spcPct val="5000"/>
              </a:spcBef>
            </a:pPr>
            <a:r>
              <a:rPr lang="en-US" sz="3200">
                <a:solidFill>
                  <a:srgbClr val="2E0157"/>
                </a:solidFill>
              </a:rPr>
              <a:t>	c) 3Ca(OH)</a:t>
            </a:r>
            <a:r>
              <a:rPr lang="en-US" sz="3200" b="1" baseline="-25000">
                <a:solidFill>
                  <a:srgbClr val="2E0157"/>
                </a:solidFill>
              </a:rPr>
              <a:t>2</a:t>
            </a:r>
          </a:p>
        </p:txBody>
      </p:sp>
      <p:sp>
        <p:nvSpPr>
          <p:cNvPr id="32774" name="Rectangle 32"/>
          <p:cNvSpPr>
            <a:spLocks noChangeArrowheads="1"/>
          </p:cNvSpPr>
          <p:nvPr/>
        </p:nvSpPr>
        <p:spPr bwMode="auto">
          <a:xfrm>
            <a:off x="3124200" y="4876800"/>
            <a:ext cx="4267200" cy="457200"/>
          </a:xfrm>
          <a:prstGeom prst="rect">
            <a:avLst/>
          </a:prstGeom>
          <a:noFill/>
          <a:ln w="9525">
            <a:noFill/>
            <a:miter lim="800000"/>
            <a:headEnd/>
            <a:tailEnd/>
          </a:ln>
        </p:spPr>
        <p:txBody>
          <a:bodyPr lIns="0" tIns="0" rIns="0" bIns="0"/>
          <a:lstStyle/>
          <a:p>
            <a:pPr marL="342900" indent="-342900">
              <a:spcBef>
                <a:spcPct val="5000"/>
              </a:spcBef>
            </a:pPr>
            <a:r>
              <a:rPr lang="en-US" sz="3200">
                <a:solidFill>
                  <a:srgbClr val="A50021"/>
                </a:solidFill>
              </a:rPr>
              <a:t>Na = 1, O = 1, H = 1</a:t>
            </a:r>
          </a:p>
        </p:txBody>
      </p:sp>
      <p:sp>
        <p:nvSpPr>
          <p:cNvPr id="13345" name="Rectangle 33"/>
          <p:cNvSpPr>
            <a:spLocks noChangeArrowheads="1"/>
          </p:cNvSpPr>
          <p:nvPr/>
        </p:nvSpPr>
        <p:spPr bwMode="auto">
          <a:xfrm>
            <a:off x="3048000" y="5334000"/>
            <a:ext cx="3962400" cy="457200"/>
          </a:xfrm>
          <a:prstGeom prst="rect">
            <a:avLst/>
          </a:prstGeom>
          <a:noFill/>
          <a:ln w="9525">
            <a:noFill/>
            <a:miter lim="800000"/>
            <a:headEnd/>
            <a:tailEnd/>
          </a:ln>
        </p:spPr>
        <p:txBody>
          <a:bodyPr/>
          <a:lstStyle/>
          <a:p>
            <a:pPr marL="342900" indent="-342900">
              <a:spcBef>
                <a:spcPct val="5000"/>
              </a:spcBef>
            </a:pPr>
            <a:r>
              <a:rPr lang="en-US" sz="3200">
                <a:solidFill>
                  <a:srgbClr val="A50021"/>
                </a:solidFill>
              </a:rPr>
              <a:t>Ca = 1, O = 2, H = 2</a:t>
            </a:r>
          </a:p>
        </p:txBody>
      </p:sp>
      <p:sp>
        <p:nvSpPr>
          <p:cNvPr id="13346" name="Rectangle 34"/>
          <p:cNvSpPr>
            <a:spLocks noChangeArrowheads="1"/>
          </p:cNvSpPr>
          <p:nvPr/>
        </p:nvSpPr>
        <p:spPr bwMode="auto">
          <a:xfrm>
            <a:off x="3048000" y="5867400"/>
            <a:ext cx="4495800" cy="457200"/>
          </a:xfrm>
          <a:prstGeom prst="rect">
            <a:avLst/>
          </a:prstGeom>
          <a:noFill/>
          <a:ln w="9525">
            <a:noFill/>
            <a:miter lim="800000"/>
            <a:headEnd/>
            <a:tailEnd/>
          </a:ln>
        </p:spPr>
        <p:txBody>
          <a:bodyPr/>
          <a:lstStyle/>
          <a:p>
            <a:pPr marL="342900" indent="-342900">
              <a:spcBef>
                <a:spcPct val="5000"/>
              </a:spcBef>
            </a:pPr>
            <a:r>
              <a:rPr lang="en-US" sz="3200">
                <a:solidFill>
                  <a:srgbClr val="A50021"/>
                </a:solidFill>
              </a:rPr>
              <a:t>Ca = 3, O = 6, H = 6</a:t>
            </a:r>
          </a:p>
        </p:txBody>
      </p:sp>
      <p:pic>
        <p:nvPicPr>
          <p:cNvPr id="32777" name="Picture 35" descr="j0173962"/>
          <p:cNvPicPr>
            <a:picLocks noChangeAspect="1" noChangeArrowheads="1" noCrop="1"/>
          </p:cNvPicPr>
          <p:nvPr/>
        </p:nvPicPr>
        <p:blipFill>
          <a:blip r:embed="rId3"/>
          <a:srcRect/>
          <a:stretch>
            <a:fillRect/>
          </a:stretch>
        </p:blipFill>
        <p:spPr bwMode="auto">
          <a:xfrm>
            <a:off x="7620000" y="5562600"/>
            <a:ext cx="1143000" cy="969963"/>
          </a:xfrm>
          <a:prstGeom prst="rect">
            <a:avLst/>
          </a:prstGeom>
          <a:noFill/>
          <a:ln w="9525">
            <a:noFill/>
            <a:miter lim="800000"/>
            <a:headEnd/>
            <a:tailEnd/>
          </a:ln>
        </p:spPr>
      </p:pic>
      <p:sp>
        <p:nvSpPr>
          <p:cNvPr id="37" name="Rectangle 36"/>
          <p:cNvSpPr/>
          <p:nvPr/>
        </p:nvSpPr>
        <p:spPr>
          <a:xfrm>
            <a:off x="381000" y="76200"/>
            <a:ext cx="1524000"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779" name="Rectangle 2"/>
          <p:cNvSpPr>
            <a:spLocks noGrp="1" noChangeArrowheads="1"/>
          </p:cNvSpPr>
          <p:nvPr>
            <p:ph type="title"/>
          </p:nvPr>
        </p:nvSpPr>
        <p:spPr>
          <a:xfrm>
            <a:off x="0" y="0"/>
            <a:ext cx="9144000" cy="914400"/>
          </a:xfrm>
        </p:spPr>
        <p:txBody>
          <a:bodyPr/>
          <a:lstStyle/>
          <a:p>
            <a:r>
              <a:rPr lang="en-US" smtClean="0">
                <a:solidFill>
                  <a:srgbClr val="5B0301"/>
                </a:solidFill>
              </a:rPr>
              <a:t>How molecules are symbolized</a:t>
            </a:r>
          </a:p>
        </p:txBody>
      </p:sp>
      <p:sp>
        <p:nvSpPr>
          <p:cNvPr id="32780" name="Rectangle 3"/>
          <p:cNvSpPr>
            <a:spLocks noGrp="1" noChangeArrowheads="1"/>
          </p:cNvSpPr>
          <p:nvPr>
            <p:ph type="body" idx="1"/>
          </p:nvPr>
        </p:nvSpPr>
        <p:spPr>
          <a:xfrm>
            <a:off x="914400" y="838200"/>
            <a:ext cx="7924800" cy="609600"/>
          </a:xfrm>
        </p:spPr>
        <p:txBody>
          <a:bodyPr/>
          <a:lstStyle/>
          <a:p>
            <a:pPr>
              <a:spcBef>
                <a:spcPct val="50000"/>
              </a:spcBef>
              <a:buFontTx/>
              <a:buNone/>
            </a:pPr>
            <a:r>
              <a:rPr lang="en-US" smtClean="0">
                <a:solidFill>
                  <a:srgbClr val="2E0157"/>
                </a:solidFill>
              </a:rPr>
              <a:t>Cl</a:t>
            </a:r>
            <a:r>
              <a:rPr lang="en-US" baseline="-25000" smtClean="0">
                <a:solidFill>
                  <a:srgbClr val="2E0157"/>
                </a:solidFill>
              </a:rPr>
              <a:t>2</a:t>
            </a:r>
            <a:r>
              <a:rPr lang="en-US" smtClean="0">
                <a:solidFill>
                  <a:srgbClr val="2E0157"/>
                </a:solidFill>
              </a:rPr>
              <a:t>                      2Cl                         2Cl</a:t>
            </a:r>
            <a:r>
              <a:rPr lang="en-US" baseline="-25000" smtClean="0">
                <a:solidFill>
                  <a:srgbClr val="2E0157"/>
                </a:solidFill>
              </a:rPr>
              <a:t>2</a:t>
            </a:r>
            <a:endParaRPr lang="en-US" smtClean="0">
              <a:solidFill>
                <a:srgbClr val="2E0157"/>
              </a:solidFill>
            </a:endParaRPr>
          </a:p>
        </p:txBody>
      </p:sp>
      <p:cxnSp>
        <p:nvCxnSpPr>
          <p:cNvPr id="39" name="Straight Connector 38"/>
          <p:cNvCxnSpPr/>
          <p:nvPr/>
        </p:nvCxnSpPr>
        <p:spPr>
          <a:xfrm>
            <a:off x="381000" y="2667000"/>
            <a:ext cx="8763000" cy="7620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343">
                                            <p:txEl>
                                              <p:pRg st="4" end="4"/>
                                            </p:txEl>
                                          </p:spTgt>
                                        </p:tgtEl>
                                        <p:attrNameLst>
                                          <p:attrName>style.visibility</p:attrName>
                                        </p:attrNameLst>
                                      </p:cBhvr>
                                      <p:to>
                                        <p:strVal val="visible"/>
                                      </p:to>
                                    </p:set>
                                    <p:animEffect transition="in" filter="wipe(left)">
                                      <p:cBhvr>
                                        <p:cTn id="7" dur="500"/>
                                        <p:tgtEl>
                                          <p:spTgt spid="13343">
                                            <p:txEl>
                                              <p:pRg st="4" end="4"/>
                                            </p:txEl>
                                          </p:spTgt>
                                        </p:tgtEl>
                                      </p:cBhvr>
                                    </p:animEffect>
                                  </p:childTnLst>
                                  <p:subTnLst>
                                    <p:animClr clrSpc="rgb" dir="cw">
                                      <p:cBhvr override="childStyle">
                                        <p:cTn dur="1" fill="hold" display="0" masterRel="nextClick" afterEffect="1"/>
                                        <p:tgtEl>
                                          <p:spTgt spid="13343">
                                            <p:txEl>
                                              <p:pRg st="4" end="4"/>
                                            </p:txEl>
                                          </p:spTgt>
                                        </p:tgtEl>
                                        <p:attrNameLst>
                                          <p:attrName>ppt_c</p:attrName>
                                        </p:attrNameLst>
                                      </p:cBhvr>
                                      <p:to>
                                        <a:schemeClr val="tx1"/>
                                      </p:to>
                                    </p:animClr>
                                  </p:subTnLst>
                                </p:cTn>
                              </p:par>
                              <p:par>
                                <p:cTn id="8" presetID="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3345">
                                            <p:txEl>
                                              <p:pRg st="0" end="0"/>
                                            </p:txEl>
                                          </p:spTgt>
                                        </p:tgtEl>
                                        <p:attrNameLst>
                                          <p:attrName>style.visibility</p:attrName>
                                        </p:attrNameLst>
                                      </p:cBhvr>
                                      <p:to>
                                        <p:strVal val="visible"/>
                                      </p:to>
                                    </p:set>
                                    <p:animEffect transition="in" filter="wipe(left)">
                                      <p:cBhvr>
                                        <p:cTn id="16" dur="500"/>
                                        <p:tgtEl>
                                          <p:spTgt spid="13345">
                                            <p:txEl>
                                              <p:pRg st="0" end="0"/>
                                            </p:txEl>
                                          </p:spTgt>
                                        </p:tgtEl>
                                      </p:cBhvr>
                                    </p:animEffect>
                                  </p:childTnLst>
                                  <p:subTnLst>
                                    <p:animClr clrSpc="rgb" dir="cw">
                                      <p:cBhvr override="childStyle">
                                        <p:cTn dur="1" fill="hold" display="0" masterRel="nextClick" afterEffect="1"/>
                                        <p:tgtEl>
                                          <p:spTgt spid="13345">
                                            <p:txEl>
                                              <p:pRg st="0" end="0"/>
                                            </p:txEl>
                                          </p:spTgt>
                                        </p:tgtEl>
                                        <p:attrNameLst>
                                          <p:attrName>ppt_c</p:attrName>
                                        </p:attrNameLst>
                                      </p:cBhvr>
                                      <p:to>
                                        <a:srgbClr val="800000"/>
                                      </p:to>
                                    </p:animClr>
                                  </p:sub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3343">
                                            <p:txEl>
                                              <p:pRg st="5" end="5"/>
                                            </p:txEl>
                                          </p:spTgt>
                                        </p:tgtEl>
                                        <p:attrNameLst>
                                          <p:attrName>style.visibility</p:attrName>
                                        </p:attrNameLst>
                                      </p:cBhvr>
                                      <p:to>
                                        <p:strVal val="visible"/>
                                      </p:to>
                                    </p:set>
                                    <p:animEffect transition="in" filter="wipe(left)">
                                      <p:cBhvr>
                                        <p:cTn id="21" dur="500"/>
                                        <p:tgtEl>
                                          <p:spTgt spid="13343">
                                            <p:txEl>
                                              <p:pRg st="5" end="5"/>
                                            </p:txEl>
                                          </p:spTgt>
                                        </p:tgtEl>
                                      </p:cBhvr>
                                    </p:animEffect>
                                  </p:childTnLst>
                                  <p:subTnLst>
                                    <p:animClr clrSpc="rgb" dir="cw">
                                      <p:cBhvr override="childStyle">
                                        <p:cTn dur="1" fill="hold" display="0" masterRel="nextClick" afterEffect="1"/>
                                        <p:tgtEl>
                                          <p:spTgt spid="13343">
                                            <p:txEl>
                                              <p:pRg st="5" end="5"/>
                                            </p:txEl>
                                          </p:spTgt>
                                        </p:tgtEl>
                                        <p:attrNameLst>
                                          <p:attrName>ppt_c</p:attrName>
                                        </p:attrNameLst>
                                      </p:cBhvr>
                                      <p:to>
                                        <a:schemeClr val="tx1"/>
                                      </p:to>
                                    </p:animClr>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346">
                                            <p:txEl>
                                              <p:pRg st="0" end="0"/>
                                            </p:txEl>
                                          </p:spTgt>
                                        </p:tgtEl>
                                        <p:attrNameLst>
                                          <p:attrName>style.visibility</p:attrName>
                                        </p:attrNameLst>
                                      </p:cBhvr>
                                      <p:to>
                                        <p:strVal val="visible"/>
                                      </p:to>
                                    </p:set>
                                    <p:animEffect transition="in" filter="wipe(left)">
                                      <p:cBhvr>
                                        <p:cTn id="26" dur="500"/>
                                        <p:tgtEl>
                                          <p:spTgt spid="13346">
                                            <p:txEl>
                                              <p:pRg st="0" end="0"/>
                                            </p:txEl>
                                          </p:spTgt>
                                        </p:tgtEl>
                                      </p:cBhvr>
                                    </p:animEffect>
                                  </p:childTnLst>
                                  <p:subTnLst>
                                    <p:animClr clrSpc="rgb" dir="cw">
                                      <p:cBhvr override="childStyle">
                                        <p:cTn dur="1" fill="hold" display="0" masterRel="nextClick" afterEffect="1"/>
                                        <p:tgtEl>
                                          <p:spTgt spid="13346">
                                            <p:txEl>
                                              <p:pRg st="0" end="0"/>
                                            </p:txEl>
                                          </p:spTgt>
                                        </p:tgtEl>
                                        <p:attrNameLst>
                                          <p:attrName>ppt_c</p:attrName>
                                        </p:attrNameLst>
                                      </p:cBhvr>
                                      <p:to>
                                        <a:srgbClr val="80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3" grpId="0" uiExpand="1" build="p" autoUpdateAnimBg="0"/>
      <p:bldP spid="13345" grpId="0" uiExpand="1" build="p" autoUpdateAnimBg="0"/>
      <p:bldP spid="13346"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sz="half" idx="1"/>
          </p:nvPr>
        </p:nvSpPr>
        <p:spPr>
          <a:xfrm>
            <a:off x="457200" y="1600200"/>
            <a:ext cx="8305800" cy="4525963"/>
          </a:xfrm>
        </p:spPr>
        <p:txBody>
          <a:bodyPr/>
          <a:lstStyle/>
          <a:p>
            <a:r>
              <a:rPr lang="en-US" sz="3600" smtClean="0"/>
              <a:t>Law of Conservation of Mass states:</a:t>
            </a:r>
          </a:p>
          <a:p>
            <a:pPr lvl="1"/>
            <a:r>
              <a:rPr lang="en-US" sz="3200" smtClean="0"/>
              <a:t>In a chemical equation, atoms are neither created nor destroyed they are simply rearranged.  </a:t>
            </a:r>
          </a:p>
          <a:p>
            <a:r>
              <a:rPr lang="en-US" sz="3600" smtClean="0"/>
              <a:t>Balanced Equation:</a:t>
            </a:r>
          </a:p>
          <a:p>
            <a:pPr lvl="1"/>
            <a:r>
              <a:rPr lang="en-US" sz="3200" smtClean="0"/>
              <a:t>Each side of the equation has the same number atoms of each element.  </a:t>
            </a:r>
          </a:p>
        </p:txBody>
      </p:sp>
      <p:sp>
        <p:nvSpPr>
          <p:cNvPr id="34818" name="Rectangle 5"/>
          <p:cNvSpPr>
            <a:spLocks noChangeArrowheads="1"/>
          </p:cNvSpPr>
          <p:nvPr/>
        </p:nvSpPr>
        <p:spPr bwMode="auto">
          <a:xfrm>
            <a:off x="381000" y="0"/>
            <a:ext cx="1600200" cy="1295400"/>
          </a:xfrm>
          <a:prstGeom prst="rect">
            <a:avLst/>
          </a:prstGeom>
          <a:solidFill>
            <a:schemeClr val="bg1"/>
          </a:solidFill>
          <a:ln w="9525">
            <a:noFill/>
            <a:miter lim="800000"/>
            <a:headEnd/>
            <a:tailEnd/>
          </a:ln>
        </p:spPr>
        <p:txBody>
          <a:bodyPr wrap="none" anchor="ctr"/>
          <a:lstStyle/>
          <a:p>
            <a:endParaRPr lang="en-US"/>
          </a:p>
        </p:txBody>
      </p:sp>
      <p:sp>
        <p:nvSpPr>
          <p:cNvPr id="34819" name="Rectangle 2"/>
          <p:cNvSpPr>
            <a:spLocks noGrp="1" noChangeArrowheads="1"/>
          </p:cNvSpPr>
          <p:nvPr>
            <p:ph type="title"/>
          </p:nvPr>
        </p:nvSpPr>
        <p:spPr/>
        <p:txBody>
          <a:bodyPr/>
          <a:lstStyle/>
          <a:p>
            <a:r>
              <a:rPr lang="en-US" sz="4800" smtClean="0"/>
              <a:t> Law of Conservation of </a:t>
            </a:r>
            <a:r>
              <a:rPr lang="en-US" sz="4800" i="1" smtClean="0"/>
              <a:t>Mass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pPr eaLnBrk="1" hangingPunct="1"/>
            <a:r>
              <a:rPr lang="en-US" smtClean="0"/>
              <a:t>Balancing and Chemistry</a:t>
            </a:r>
          </a:p>
        </p:txBody>
      </p:sp>
      <p:sp>
        <p:nvSpPr>
          <p:cNvPr id="36866" name="Rectangle 3"/>
          <p:cNvSpPr>
            <a:spLocks noGrp="1" noChangeArrowheads="1"/>
          </p:cNvSpPr>
          <p:nvPr>
            <p:ph idx="1"/>
          </p:nvPr>
        </p:nvSpPr>
        <p:spPr/>
        <p:txBody>
          <a:bodyPr/>
          <a:lstStyle/>
          <a:p>
            <a:pPr algn="ctr" eaLnBrk="1" hangingPunct="1">
              <a:buFontTx/>
              <a:buNone/>
            </a:pPr>
            <a:r>
              <a:rPr lang="en-US" sz="6500" smtClean="0"/>
              <a:t>H</a:t>
            </a:r>
            <a:r>
              <a:rPr lang="en-US" sz="6500" baseline="-25000" smtClean="0"/>
              <a:t>2</a:t>
            </a:r>
            <a:r>
              <a:rPr lang="en-US" sz="6500" smtClean="0"/>
              <a:t> + O</a:t>
            </a:r>
            <a:r>
              <a:rPr lang="en-US" sz="6500" baseline="-25000" smtClean="0"/>
              <a:t>2 </a:t>
            </a:r>
            <a:r>
              <a:rPr lang="en-US" sz="6500" smtClean="0"/>
              <a:t>        H</a:t>
            </a:r>
            <a:r>
              <a:rPr lang="en-US" sz="6500" baseline="-25000" smtClean="0"/>
              <a:t>2</a:t>
            </a:r>
            <a:r>
              <a:rPr lang="en-US" sz="6500" smtClean="0"/>
              <a:t>O</a:t>
            </a:r>
          </a:p>
          <a:p>
            <a:pPr algn="ctr" eaLnBrk="1" hangingPunct="1">
              <a:buFontTx/>
              <a:buNone/>
            </a:pPr>
            <a:endParaRPr lang="en-US" sz="6500" smtClean="0"/>
          </a:p>
          <a:p>
            <a:pPr eaLnBrk="1" hangingPunct="1">
              <a:buFontTx/>
              <a:buNone/>
            </a:pPr>
            <a:endParaRPr lang="en-US" b="1" smtClean="0"/>
          </a:p>
          <a:p>
            <a:pPr eaLnBrk="1" hangingPunct="1">
              <a:buFontTx/>
              <a:buNone/>
            </a:pPr>
            <a:endParaRPr lang="en-US" sz="3600" smtClean="0"/>
          </a:p>
        </p:txBody>
      </p:sp>
      <p:sp>
        <p:nvSpPr>
          <p:cNvPr id="36867" name="Line 5"/>
          <p:cNvSpPr>
            <a:spLocks noChangeShapeType="1"/>
          </p:cNvSpPr>
          <p:nvPr/>
        </p:nvSpPr>
        <p:spPr bwMode="auto">
          <a:xfrm>
            <a:off x="4419600" y="2209800"/>
            <a:ext cx="1295400" cy="0"/>
          </a:xfrm>
          <a:prstGeom prst="line">
            <a:avLst/>
          </a:prstGeom>
          <a:noFill/>
          <a:ln w="98425">
            <a:solidFill>
              <a:schemeClr val="tx1"/>
            </a:solidFill>
            <a:round/>
            <a:headEnd/>
            <a:tailEnd type="triangle" w="med" len="med"/>
          </a:ln>
        </p:spPr>
        <p:txBody>
          <a:bodyPr/>
          <a:lstStyle/>
          <a:p>
            <a:endParaRPr lang="en-US"/>
          </a:p>
        </p:txBody>
      </p:sp>
      <p:sp>
        <p:nvSpPr>
          <p:cNvPr id="5125" name="Oval 8"/>
          <p:cNvSpPr>
            <a:spLocks noChangeArrowheads="1"/>
          </p:cNvSpPr>
          <p:nvPr/>
        </p:nvSpPr>
        <p:spPr bwMode="auto">
          <a:xfrm>
            <a:off x="2362200" y="2743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26" name="Oval 16"/>
          <p:cNvSpPr>
            <a:spLocks noChangeArrowheads="1"/>
          </p:cNvSpPr>
          <p:nvPr/>
        </p:nvSpPr>
        <p:spPr bwMode="auto">
          <a:xfrm>
            <a:off x="1905000" y="2743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27" name="Oval 17"/>
          <p:cNvSpPr>
            <a:spLocks noChangeArrowheads="1"/>
          </p:cNvSpPr>
          <p:nvPr/>
        </p:nvSpPr>
        <p:spPr bwMode="auto">
          <a:xfrm>
            <a:off x="3429000" y="26670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5128" name="Oval 18"/>
          <p:cNvSpPr>
            <a:spLocks noChangeArrowheads="1"/>
          </p:cNvSpPr>
          <p:nvPr/>
        </p:nvSpPr>
        <p:spPr bwMode="auto">
          <a:xfrm>
            <a:off x="3810000" y="26670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5129" name="Oval 19"/>
          <p:cNvSpPr>
            <a:spLocks noChangeArrowheads="1"/>
          </p:cNvSpPr>
          <p:nvPr/>
        </p:nvSpPr>
        <p:spPr bwMode="auto">
          <a:xfrm>
            <a:off x="5867400" y="3124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0" name="Oval 20"/>
          <p:cNvSpPr>
            <a:spLocks noChangeArrowheads="1"/>
          </p:cNvSpPr>
          <p:nvPr/>
        </p:nvSpPr>
        <p:spPr bwMode="auto">
          <a:xfrm>
            <a:off x="5867400" y="2667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131" name="Oval 21"/>
          <p:cNvSpPr>
            <a:spLocks noChangeArrowheads="1"/>
          </p:cNvSpPr>
          <p:nvPr/>
        </p:nvSpPr>
        <p:spPr bwMode="auto">
          <a:xfrm>
            <a:off x="6248400" y="28956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12" name="TextBox 11"/>
          <p:cNvSpPr txBox="1">
            <a:spLocks noChangeArrowheads="1"/>
          </p:cNvSpPr>
          <p:nvPr/>
        </p:nvSpPr>
        <p:spPr bwMode="auto">
          <a:xfrm>
            <a:off x="2433638" y="1447800"/>
            <a:ext cx="1658937" cy="461963"/>
          </a:xfrm>
          <a:prstGeom prst="rect">
            <a:avLst/>
          </a:prstGeom>
          <a:noFill/>
          <a:ln w="9525">
            <a:noFill/>
            <a:miter lim="800000"/>
            <a:headEnd/>
            <a:tailEnd/>
          </a:ln>
        </p:spPr>
        <p:txBody>
          <a:bodyPr wrap="none">
            <a:spAutoFit/>
          </a:bodyPr>
          <a:lstStyle/>
          <a:p>
            <a:r>
              <a:rPr lang="en-US" sz="2400" b="1"/>
              <a:t>Reactants</a:t>
            </a:r>
          </a:p>
        </p:txBody>
      </p:sp>
      <p:sp>
        <p:nvSpPr>
          <p:cNvPr id="13" name="TextBox 12"/>
          <p:cNvSpPr txBox="1">
            <a:spLocks noChangeArrowheads="1"/>
          </p:cNvSpPr>
          <p:nvPr/>
        </p:nvSpPr>
        <p:spPr bwMode="auto">
          <a:xfrm>
            <a:off x="6019800" y="1524000"/>
            <a:ext cx="1346200" cy="461963"/>
          </a:xfrm>
          <a:prstGeom prst="rect">
            <a:avLst/>
          </a:prstGeom>
          <a:noFill/>
          <a:ln w="9525">
            <a:noFill/>
            <a:miter lim="800000"/>
            <a:headEnd/>
            <a:tailEnd/>
          </a:ln>
        </p:spPr>
        <p:txBody>
          <a:bodyPr wrap="none">
            <a:spAutoFit/>
          </a:bodyPr>
          <a:lstStyle/>
          <a:p>
            <a:r>
              <a:rPr lang="en-US" sz="2400" b="1"/>
              <a:t>Product</a:t>
            </a:r>
          </a:p>
        </p:txBody>
      </p:sp>
      <p:sp>
        <p:nvSpPr>
          <p:cNvPr id="14" name="TextBox 13"/>
          <p:cNvSpPr txBox="1">
            <a:spLocks noChangeArrowheads="1"/>
          </p:cNvSpPr>
          <p:nvPr/>
        </p:nvSpPr>
        <p:spPr bwMode="auto">
          <a:xfrm>
            <a:off x="4495800" y="1747838"/>
            <a:ext cx="727075" cy="369887"/>
          </a:xfrm>
          <a:prstGeom prst="rect">
            <a:avLst/>
          </a:prstGeom>
          <a:noFill/>
          <a:ln w="9525">
            <a:noFill/>
            <a:miter lim="800000"/>
            <a:headEnd/>
            <a:tailEnd/>
          </a:ln>
        </p:spPr>
        <p:txBody>
          <a:bodyPr wrap="none">
            <a:spAutoFit/>
          </a:bodyPr>
          <a:lstStyle/>
          <a:p>
            <a:r>
              <a:rPr lang="en-US" b="1"/>
              <a:t>Yield</a:t>
            </a:r>
          </a:p>
        </p:txBody>
      </p:sp>
      <p:sp>
        <p:nvSpPr>
          <p:cNvPr id="17" name="Oval 21"/>
          <p:cNvSpPr>
            <a:spLocks noChangeArrowheads="1"/>
          </p:cNvSpPr>
          <p:nvPr/>
        </p:nvSpPr>
        <p:spPr bwMode="auto">
          <a:xfrm>
            <a:off x="6248400" y="43434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amond(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fade">
                                      <p:cBhvr>
                                        <p:cTn id="22" dur="2000"/>
                                        <p:tgtEl>
                                          <p:spTgt spid="51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125"/>
                                        </p:tgtEl>
                                        <p:attrNameLst>
                                          <p:attrName>style.visibility</p:attrName>
                                        </p:attrNameLst>
                                      </p:cBhvr>
                                      <p:to>
                                        <p:strVal val="visible"/>
                                      </p:to>
                                    </p:set>
                                    <p:animEffect transition="in" filter="fade">
                                      <p:cBhvr>
                                        <p:cTn id="25" dur="2000"/>
                                        <p:tgtEl>
                                          <p:spTgt spid="51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127"/>
                                        </p:tgtEl>
                                        <p:attrNameLst>
                                          <p:attrName>style.visibility</p:attrName>
                                        </p:attrNameLst>
                                      </p:cBhvr>
                                      <p:to>
                                        <p:strVal val="visible"/>
                                      </p:to>
                                    </p:set>
                                    <p:animEffect transition="in" filter="fade">
                                      <p:cBhvr>
                                        <p:cTn id="30" dur="2000"/>
                                        <p:tgtEl>
                                          <p:spTgt spid="51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28"/>
                                        </p:tgtEl>
                                        <p:attrNameLst>
                                          <p:attrName>style.visibility</p:attrName>
                                        </p:attrNameLst>
                                      </p:cBhvr>
                                      <p:to>
                                        <p:strVal val="visible"/>
                                      </p:to>
                                    </p:set>
                                    <p:animEffect transition="in" filter="fade">
                                      <p:cBhvr>
                                        <p:cTn id="33" dur="2000"/>
                                        <p:tgtEl>
                                          <p:spTgt spid="512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5130"/>
                                        </p:tgtEl>
                                        <p:attrNameLst>
                                          <p:attrName>style.visibility</p:attrName>
                                        </p:attrNameLst>
                                      </p:cBhvr>
                                      <p:to>
                                        <p:strVal val="visible"/>
                                      </p:to>
                                    </p:set>
                                    <p:animEffect transition="in" filter="blinds(horizontal)">
                                      <p:cBhvr>
                                        <p:cTn id="38" dur="500"/>
                                        <p:tgtEl>
                                          <p:spTgt spid="5130"/>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129"/>
                                        </p:tgtEl>
                                        <p:attrNameLst>
                                          <p:attrName>style.visibility</p:attrName>
                                        </p:attrNameLst>
                                      </p:cBhvr>
                                      <p:to>
                                        <p:strVal val="visible"/>
                                      </p:to>
                                    </p:set>
                                    <p:animEffect transition="in" filter="blinds(horizontal)">
                                      <p:cBhvr>
                                        <p:cTn id="41" dur="500"/>
                                        <p:tgtEl>
                                          <p:spTgt spid="5129"/>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5131"/>
                                        </p:tgtEl>
                                        <p:attrNameLst>
                                          <p:attrName>style.visibility</p:attrName>
                                        </p:attrNameLst>
                                      </p:cBhvr>
                                      <p:to>
                                        <p:strVal val="visible"/>
                                      </p:to>
                                    </p:set>
                                    <p:animEffect transition="in" filter="blinds(horizontal)">
                                      <p:cBhvr>
                                        <p:cTn id="46" dur="500"/>
                                        <p:tgtEl>
                                          <p:spTgt spid="513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linds(horizontal)">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6" grpId="0" animBg="1"/>
      <p:bldP spid="5127" grpId="0" animBg="1"/>
      <p:bldP spid="5128" grpId="0" animBg="1"/>
      <p:bldP spid="5129" grpId="0" animBg="1"/>
      <p:bldP spid="5130" grpId="0" animBg="1"/>
      <p:bldP spid="5131" grpId="0" animBg="1"/>
      <p:bldP spid="12" grpId="0"/>
      <p:bldP spid="13" grpId="0"/>
      <p:bldP spid="14"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6"/>
          <p:cNvPicPr>
            <a:picLocks noGrp="1" noChangeAspect="1" noChangeArrowheads="1"/>
          </p:cNvPicPr>
          <p:nvPr>
            <p:ph type="title"/>
          </p:nvPr>
        </p:nvPicPr>
        <p:blipFill>
          <a:blip r:embed="rId3"/>
          <a:srcRect/>
          <a:stretch>
            <a:fillRect/>
          </a:stretch>
        </p:blipFill>
        <p:spPr>
          <a:xfrm>
            <a:off x="1517650" y="384175"/>
            <a:ext cx="6108700" cy="922338"/>
          </a:xfrm>
        </p:spPr>
      </p:pic>
      <p:sp>
        <p:nvSpPr>
          <p:cNvPr id="38914" name="Text Box 4"/>
          <p:cNvSpPr txBox="1">
            <a:spLocks noChangeArrowheads="1"/>
          </p:cNvSpPr>
          <p:nvPr/>
        </p:nvSpPr>
        <p:spPr bwMode="auto">
          <a:xfrm>
            <a:off x="1203325" y="1865313"/>
            <a:ext cx="6416675" cy="366712"/>
          </a:xfrm>
          <a:prstGeom prst="rect">
            <a:avLst/>
          </a:prstGeom>
          <a:noFill/>
          <a:ln w="9525">
            <a:noFill/>
            <a:miter lim="800000"/>
            <a:headEnd/>
            <a:tailEnd/>
          </a:ln>
        </p:spPr>
        <p:txBody>
          <a:bodyPr>
            <a:spAutoFit/>
          </a:bodyPr>
          <a:lstStyle/>
          <a:p>
            <a:endParaRPr lang="en-US"/>
          </a:p>
        </p:txBody>
      </p:sp>
      <p:sp>
        <p:nvSpPr>
          <p:cNvPr id="38915" name="Text Box 5"/>
          <p:cNvSpPr txBox="1">
            <a:spLocks noChangeArrowheads="1"/>
          </p:cNvSpPr>
          <p:nvPr/>
        </p:nvSpPr>
        <p:spPr bwMode="auto">
          <a:xfrm>
            <a:off x="1143000" y="1828800"/>
            <a:ext cx="7543800" cy="4203700"/>
          </a:xfrm>
          <a:prstGeom prst="rect">
            <a:avLst/>
          </a:prstGeom>
          <a:solidFill>
            <a:srgbClr val="99CCFF"/>
          </a:solidFill>
          <a:ln w="9525">
            <a:noFill/>
            <a:miter lim="800000"/>
            <a:headEnd/>
            <a:tailEnd/>
          </a:ln>
        </p:spPr>
        <p:txBody>
          <a:bodyPr>
            <a:spAutoFit/>
          </a:bodyPr>
          <a:lstStyle/>
          <a:p>
            <a:r>
              <a:rPr lang="en-US" sz="5400">
                <a:solidFill>
                  <a:srgbClr val="FF3300"/>
                </a:solidFill>
              </a:rPr>
              <a:t>Never</a:t>
            </a:r>
            <a:r>
              <a:rPr lang="en-US" sz="5400"/>
              <a:t> change the chemical formula to balance an equation.</a:t>
            </a:r>
          </a:p>
          <a:p>
            <a:endParaRPr lang="en-US" sz="5400"/>
          </a:p>
          <a:p>
            <a:endParaRPr lang="en-US" sz="5400"/>
          </a:p>
        </p:txBody>
      </p:sp>
      <p:pic>
        <p:nvPicPr>
          <p:cNvPr id="38916" name="Picture 6" descr="MCj02321500000[1]"/>
          <p:cNvPicPr>
            <a:picLocks noChangeAspect="1" noChangeArrowheads="1"/>
          </p:cNvPicPr>
          <p:nvPr/>
        </p:nvPicPr>
        <p:blipFill>
          <a:blip r:embed="rId4"/>
          <a:srcRect/>
          <a:stretch>
            <a:fillRect/>
          </a:stretch>
        </p:blipFill>
        <p:spPr bwMode="auto">
          <a:xfrm>
            <a:off x="6324600" y="4191000"/>
            <a:ext cx="2286000" cy="1679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pPr eaLnBrk="1" hangingPunct="1"/>
            <a:r>
              <a:rPr lang="en-US" smtClean="0"/>
              <a:t>Balancing and Chemistry</a:t>
            </a:r>
          </a:p>
        </p:txBody>
      </p:sp>
      <p:sp>
        <p:nvSpPr>
          <p:cNvPr id="40962" name="Rectangle 3"/>
          <p:cNvSpPr>
            <a:spLocks noGrp="1" noChangeArrowheads="1"/>
          </p:cNvSpPr>
          <p:nvPr>
            <p:ph idx="1"/>
          </p:nvPr>
        </p:nvSpPr>
        <p:spPr/>
        <p:txBody>
          <a:bodyPr/>
          <a:lstStyle/>
          <a:p>
            <a:pPr algn="ctr" eaLnBrk="1" hangingPunct="1">
              <a:buFontTx/>
              <a:buNone/>
            </a:pPr>
            <a:r>
              <a:rPr lang="en-US" sz="6500" smtClean="0"/>
              <a:t>H</a:t>
            </a:r>
            <a:r>
              <a:rPr lang="en-US" sz="6500" baseline="-25000" smtClean="0"/>
              <a:t>2</a:t>
            </a:r>
            <a:r>
              <a:rPr lang="en-US" sz="6500" smtClean="0"/>
              <a:t> + O</a:t>
            </a:r>
            <a:r>
              <a:rPr lang="en-US" sz="6500" baseline="-25000" smtClean="0"/>
              <a:t>2 </a:t>
            </a:r>
            <a:r>
              <a:rPr lang="en-US" sz="6500" smtClean="0"/>
              <a:t>        H</a:t>
            </a:r>
            <a:r>
              <a:rPr lang="en-US" sz="6500" baseline="-25000" smtClean="0"/>
              <a:t>2</a:t>
            </a:r>
            <a:r>
              <a:rPr lang="en-US" sz="6500" smtClean="0"/>
              <a:t>O</a:t>
            </a:r>
          </a:p>
          <a:p>
            <a:pPr algn="ctr" eaLnBrk="1" hangingPunct="1">
              <a:buFontTx/>
              <a:buNone/>
            </a:pPr>
            <a:endParaRPr lang="en-US" sz="6500" smtClean="0"/>
          </a:p>
          <a:p>
            <a:pPr eaLnBrk="1" hangingPunct="1">
              <a:buFontTx/>
              <a:buNone/>
            </a:pPr>
            <a:endParaRPr lang="en-US" b="1" smtClean="0"/>
          </a:p>
          <a:p>
            <a:pPr eaLnBrk="1" hangingPunct="1">
              <a:buFontTx/>
              <a:buNone/>
            </a:pPr>
            <a:endParaRPr lang="en-US" sz="3600" smtClean="0"/>
          </a:p>
        </p:txBody>
      </p:sp>
      <p:sp>
        <p:nvSpPr>
          <p:cNvPr id="40963" name="Line 5"/>
          <p:cNvSpPr>
            <a:spLocks noChangeShapeType="1"/>
          </p:cNvSpPr>
          <p:nvPr/>
        </p:nvSpPr>
        <p:spPr bwMode="auto">
          <a:xfrm>
            <a:off x="4419600" y="2209800"/>
            <a:ext cx="1295400" cy="0"/>
          </a:xfrm>
          <a:prstGeom prst="line">
            <a:avLst/>
          </a:prstGeom>
          <a:noFill/>
          <a:ln w="98425">
            <a:solidFill>
              <a:schemeClr val="tx1"/>
            </a:solidFill>
            <a:round/>
            <a:headEnd/>
            <a:tailEnd type="triangle" w="med" len="med"/>
          </a:ln>
        </p:spPr>
        <p:txBody>
          <a:bodyPr/>
          <a:lstStyle/>
          <a:p>
            <a:endParaRPr lang="en-US"/>
          </a:p>
        </p:txBody>
      </p:sp>
      <p:sp>
        <p:nvSpPr>
          <p:cNvPr id="40964" name="Oval 8"/>
          <p:cNvSpPr>
            <a:spLocks noChangeArrowheads="1"/>
          </p:cNvSpPr>
          <p:nvPr/>
        </p:nvSpPr>
        <p:spPr bwMode="auto">
          <a:xfrm>
            <a:off x="2362200" y="2743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65" name="Oval 16"/>
          <p:cNvSpPr>
            <a:spLocks noChangeArrowheads="1"/>
          </p:cNvSpPr>
          <p:nvPr/>
        </p:nvSpPr>
        <p:spPr bwMode="auto">
          <a:xfrm>
            <a:off x="1905000" y="2743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66" name="Oval 17"/>
          <p:cNvSpPr>
            <a:spLocks noChangeArrowheads="1"/>
          </p:cNvSpPr>
          <p:nvPr/>
        </p:nvSpPr>
        <p:spPr bwMode="auto">
          <a:xfrm>
            <a:off x="3429000" y="26670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0967" name="Oval 18"/>
          <p:cNvSpPr>
            <a:spLocks noChangeArrowheads="1"/>
          </p:cNvSpPr>
          <p:nvPr/>
        </p:nvSpPr>
        <p:spPr bwMode="auto">
          <a:xfrm>
            <a:off x="3810000" y="26670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0968" name="Oval 19"/>
          <p:cNvSpPr>
            <a:spLocks noChangeArrowheads="1"/>
          </p:cNvSpPr>
          <p:nvPr/>
        </p:nvSpPr>
        <p:spPr bwMode="auto">
          <a:xfrm>
            <a:off x="5867400" y="3124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69" name="Oval 20"/>
          <p:cNvSpPr>
            <a:spLocks noChangeArrowheads="1"/>
          </p:cNvSpPr>
          <p:nvPr/>
        </p:nvSpPr>
        <p:spPr bwMode="auto">
          <a:xfrm>
            <a:off x="5867400" y="2667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70" name="Oval 21"/>
          <p:cNvSpPr>
            <a:spLocks noChangeArrowheads="1"/>
          </p:cNvSpPr>
          <p:nvPr/>
        </p:nvSpPr>
        <p:spPr bwMode="auto">
          <a:xfrm>
            <a:off x="6248400" y="28956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0971" name="TextBox 11"/>
          <p:cNvSpPr txBox="1">
            <a:spLocks noChangeArrowheads="1"/>
          </p:cNvSpPr>
          <p:nvPr/>
        </p:nvSpPr>
        <p:spPr bwMode="auto">
          <a:xfrm>
            <a:off x="2433638" y="1447800"/>
            <a:ext cx="1658937" cy="461963"/>
          </a:xfrm>
          <a:prstGeom prst="rect">
            <a:avLst/>
          </a:prstGeom>
          <a:noFill/>
          <a:ln w="9525">
            <a:noFill/>
            <a:miter lim="800000"/>
            <a:headEnd/>
            <a:tailEnd/>
          </a:ln>
        </p:spPr>
        <p:txBody>
          <a:bodyPr wrap="none">
            <a:spAutoFit/>
          </a:bodyPr>
          <a:lstStyle/>
          <a:p>
            <a:r>
              <a:rPr lang="en-US" sz="2400" b="1"/>
              <a:t>Reactants</a:t>
            </a:r>
          </a:p>
        </p:txBody>
      </p:sp>
      <p:sp>
        <p:nvSpPr>
          <p:cNvPr id="40972" name="TextBox 12"/>
          <p:cNvSpPr txBox="1">
            <a:spLocks noChangeArrowheads="1"/>
          </p:cNvSpPr>
          <p:nvPr/>
        </p:nvSpPr>
        <p:spPr bwMode="auto">
          <a:xfrm>
            <a:off x="6019800" y="1524000"/>
            <a:ext cx="1346200" cy="461963"/>
          </a:xfrm>
          <a:prstGeom prst="rect">
            <a:avLst/>
          </a:prstGeom>
          <a:noFill/>
          <a:ln w="9525">
            <a:noFill/>
            <a:miter lim="800000"/>
            <a:headEnd/>
            <a:tailEnd/>
          </a:ln>
        </p:spPr>
        <p:txBody>
          <a:bodyPr wrap="none">
            <a:spAutoFit/>
          </a:bodyPr>
          <a:lstStyle/>
          <a:p>
            <a:r>
              <a:rPr lang="en-US" sz="2400" b="1"/>
              <a:t>Product</a:t>
            </a:r>
          </a:p>
        </p:txBody>
      </p:sp>
      <p:sp>
        <p:nvSpPr>
          <p:cNvPr id="40973" name="TextBox 13"/>
          <p:cNvSpPr txBox="1">
            <a:spLocks noChangeArrowheads="1"/>
          </p:cNvSpPr>
          <p:nvPr/>
        </p:nvSpPr>
        <p:spPr bwMode="auto">
          <a:xfrm>
            <a:off x="4495800" y="1747838"/>
            <a:ext cx="727075" cy="369887"/>
          </a:xfrm>
          <a:prstGeom prst="rect">
            <a:avLst/>
          </a:prstGeom>
          <a:noFill/>
          <a:ln w="9525">
            <a:noFill/>
            <a:miter lim="800000"/>
            <a:headEnd/>
            <a:tailEnd/>
          </a:ln>
        </p:spPr>
        <p:txBody>
          <a:bodyPr wrap="none">
            <a:spAutoFit/>
          </a:bodyPr>
          <a:lstStyle/>
          <a:p>
            <a:r>
              <a:rPr lang="en-US" b="1"/>
              <a:t>Yield</a:t>
            </a:r>
          </a:p>
        </p:txBody>
      </p:sp>
      <p:sp>
        <p:nvSpPr>
          <p:cNvPr id="15" name="Oval 19"/>
          <p:cNvSpPr>
            <a:spLocks noChangeArrowheads="1"/>
          </p:cNvSpPr>
          <p:nvPr/>
        </p:nvSpPr>
        <p:spPr bwMode="auto">
          <a:xfrm>
            <a:off x="5867400" y="4572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 name="Oval 20"/>
          <p:cNvSpPr>
            <a:spLocks noChangeArrowheads="1"/>
          </p:cNvSpPr>
          <p:nvPr/>
        </p:nvSpPr>
        <p:spPr bwMode="auto">
          <a:xfrm>
            <a:off x="5867400" y="41148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7" name="Oval 21"/>
          <p:cNvSpPr>
            <a:spLocks noChangeArrowheads="1"/>
          </p:cNvSpPr>
          <p:nvPr/>
        </p:nvSpPr>
        <p:spPr bwMode="auto">
          <a:xfrm>
            <a:off x="6248400" y="43434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18" name="Oval 8"/>
          <p:cNvSpPr>
            <a:spLocks noChangeArrowheads="1"/>
          </p:cNvSpPr>
          <p:nvPr/>
        </p:nvSpPr>
        <p:spPr bwMode="auto">
          <a:xfrm>
            <a:off x="2286000" y="36576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9" name="Oval 16"/>
          <p:cNvSpPr>
            <a:spLocks noChangeArrowheads="1"/>
          </p:cNvSpPr>
          <p:nvPr/>
        </p:nvSpPr>
        <p:spPr bwMode="auto">
          <a:xfrm>
            <a:off x="1828800" y="36576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par>
                                <p:cTn id="13" presetID="3"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20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pPr eaLnBrk="1" hangingPunct="1"/>
            <a:r>
              <a:rPr lang="en-US" smtClean="0"/>
              <a:t>Balancing and Chemistry</a:t>
            </a:r>
          </a:p>
        </p:txBody>
      </p:sp>
      <p:sp>
        <p:nvSpPr>
          <p:cNvPr id="43010" name="Rectangle 3"/>
          <p:cNvSpPr>
            <a:spLocks noGrp="1" noChangeArrowheads="1"/>
          </p:cNvSpPr>
          <p:nvPr>
            <p:ph idx="1"/>
          </p:nvPr>
        </p:nvSpPr>
        <p:spPr/>
        <p:txBody>
          <a:bodyPr/>
          <a:lstStyle/>
          <a:p>
            <a:pPr algn="ctr" eaLnBrk="1" hangingPunct="1">
              <a:buFontTx/>
              <a:buNone/>
            </a:pPr>
            <a:r>
              <a:rPr lang="en-US" sz="6500" u="sng" smtClean="0">
                <a:solidFill>
                  <a:srgbClr val="FF0000"/>
                </a:solidFill>
              </a:rPr>
              <a:t>2</a:t>
            </a:r>
            <a:r>
              <a:rPr lang="en-US" sz="6500" smtClean="0"/>
              <a:t>H</a:t>
            </a:r>
            <a:r>
              <a:rPr lang="en-US" sz="6500" baseline="-25000" smtClean="0"/>
              <a:t>2</a:t>
            </a:r>
            <a:r>
              <a:rPr lang="en-US" sz="6500" smtClean="0"/>
              <a:t> + O</a:t>
            </a:r>
            <a:r>
              <a:rPr lang="en-US" sz="6500" baseline="-25000" smtClean="0"/>
              <a:t>2 </a:t>
            </a:r>
            <a:r>
              <a:rPr lang="en-US" sz="6500" smtClean="0"/>
              <a:t>       </a:t>
            </a:r>
            <a:r>
              <a:rPr lang="en-US" sz="6500" u="sng" smtClean="0">
                <a:solidFill>
                  <a:srgbClr val="FF0000"/>
                </a:solidFill>
              </a:rPr>
              <a:t>2</a:t>
            </a:r>
            <a:r>
              <a:rPr lang="en-US" sz="6500" smtClean="0"/>
              <a:t> H</a:t>
            </a:r>
            <a:r>
              <a:rPr lang="en-US" sz="6500" baseline="-25000" smtClean="0"/>
              <a:t>2</a:t>
            </a:r>
            <a:r>
              <a:rPr lang="en-US" sz="6500" smtClean="0"/>
              <a:t>O</a:t>
            </a:r>
          </a:p>
          <a:p>
            <a:pPr algn="ctr" eaLnBrk="1" hangingPunct="1">
              <a:buFontTx/>
              <a:buNone/>
            </a:pPr>
            <a:endParaRPr lang="en-US" sz="6500" smtClean="0"/>
          </a:p>
          <a:p>
            <a:pPr eaLnBrk="1" hangingPunct="1">
              <a:buFontTx/>
              <a:buNone/>
            </a:pPr>
            <a:endParaRPr lang="en-US" b="1" smtClean="0"/>
          </a:p>
          <a:p>
            <a:pPr eaLnBrk="1" hangingPunct="1">
              <a:buFontTx/>
              <a:buNone/>
            </a:pPr>
            <a:endParaRPr lang="en-US" sz="3600" smtClean="0"/>
          </a:p>
        </p:txBody>
      </p:sp>
      <p:sp>
        <p:nvSpPr>
          <p:cNvPr id="43011" name="Line 5"/>
          <p:cNvSpPr>
            <a:spLocks noChangeShapeType="1"/>
          </p:cNvSpPr>
          <p:nvPr/>
        </p:nvSpPr>
        <p:spPr bwMode="auto">
          <a:xfrm>
            <a:off x="4267200" y="2133600"/>
            <a:ext cx="1295400" cy="0"/>
          </a:xfrm>
          <a:prstGeom prst="line">
            <a:avLst/>
          </a:prstGeom>
          <a:noFill/>
          <a:ln w="98425">
            <a:solidFill>
              <a:schemeClr val="tx1"/>
            </a:solidFill>
            <a:round/>
            <a:headEnd/>
            <a:tailEnd type="triangle" w="med" len="med"/>
          </a:ln>
        </p:spPr>
        <p:txBody>
          <a:bodyPr/>
          <a:lstStyle/>
          <a:p>
            <a:endParaRPr lang="en-US"/>
          </a:p>
        </p:txBody>
      </p:sp>
      <p:sp>
        <p:nvSpPr>
          <p:cNvPr id="43012" name="Oval 8"/>
          <p:cNvSpPr>
            <a:spLocks noChangeArrowheads="1"/>
          </p:cNvSpPr>
          <p:nvPr/>
        </p:nvSpPr>
        <p:spPr bwMode="auto">
          <a:xfrm>
            <a:off x="2362200" y="2743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13" name="Oval 16"/>
          <p:cNvSpPr>
            <a:spLocks noChangeArrowheads="1"/>
          </p:cNvSpPr>
          <p:nvPr/>
        </p:nvSpPr>
        <p:spPr bwMode="auto">
          <a:xfrm>
            <a:off x="1905000" y="2743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14" name="Oval 17"/>
          <p:cNvSpPr>
            <a:spLocks noChangeArrowheads="1"/>
          </p:cNvSpPr>
          <p:nvPr/>
        </p:nvSpPr>
        <p:spPr bwMode="auto">
          <a:xfrm>
            <a:off x="3429000" y="26670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3015" name="Oval 18"/>
          <p:cNvSpPr>
            <a:spLocks noChangeArrowheads="1"/>
          </p:cNvSpPr>
          <p:nvPr/>
        </p:nvSpPr>
        <p:spPr bwMode="auto">
          <a:xfrm>
            <a:off x="3810000" y="26670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3016" name="Oval 19"/>
          <p:cNvSpPr>
            <a:spLocks noChangeArrowheads="1"/>
          </p:cNvSpPr>
          <p:nvPr/>
        </p:nvSpPr>
        <p:spPr bwMode="auto">
          <a:xfrm>
            <a:off x="5867400" y="31242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17" name="Oval 20"/>
          <p:cNvSpPr>
            <a:spLocks noChangeArrowheads="1"/>
          </p:cNvSpPr>
          <p:nvPr/>
        </p:nvSpPr>
        <p:spPr bwMode="auto">
          <a:xfrm>
            <a:off x="5867400" y="2667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18" name="Oval 21"/>
          <p:cNvSpPr>
            <a:spLocks noChangeArrowheads="1"/>
          </p:cNvSpPr>
          <p:nvPr/>
        </p:nvSpPr>
        <p:spPr bwMode="auto">
          <a:xfrm>
            <a:off x="6248400" y="28956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3019" name="TextBox 11"/>
          <p:cNvSpPr txBox="1">
            <a:spLocks noChangeArrowheads="1"/>
          </p:cNvSpPr>
          <p:nvPr/>
        </p:nvSpPr>
        <p:spPr bwMode="auto">
          <a:xfrm>
            <a:off x="2433638" y="1447800"/>
            <a:ext cx="1658937" cy="461963"/>
          </a:xfrm>
          <a:prstGeom prst="rect">
            <a:avLst/>
          </a:prstGeom>
          <a:noFill/>
          <a:ln w="9525">
            <a:noFill/>
            <a:miter lim="800000"/>
            <a:headEnd/>
            <a:tailEnd/>
          </a:ln>
        </p:spPr>
        <p:txBody>
          <a:bodyPr wrap="none">
            <a:spAutoFit/>
          </a:bodyPr>
          <a:lstStyle/>
          <a:p>
            <a:r>
              <a:rPr lang="en-US" sz="2400" b="1"/>
              <a:t>Reactants</a:t>
            </a:r>
          </a:p>
        </p:txBody>
      </p:sp>
      <p:sp>
        <p:nvSpPr>
          <p:cNvPr id="43020" name="TextBox 12"/>
          <p:cNvSpPr txBox="1">
            <a:spLocks noChangeArrowheads="1"/>
          </p:cNvSpPr>
          <p:nvPr/>
        </p:nvSpPr>
        <p:spPr bwMode="auto">
          <a:xfrm>
            <a:off x="6019800" y="1524000"/>
            <a:ext cx="1346200" cy="461963"/>
          </a:xfrm>
          <a:prstGeom prst="rect">
            <a:avLst/>
          </a:prstGeom>
          <a:noFill/>
          <a:ln w="9525">
            <a:noFill/>
            <a:miter lim="800000"/>
            <a:headEnd/>
            <a:tailEnd/>
          </a:ln>
        </p:spPr>
        <p:txBody>
          <a:bodyPr wrap="none">
            <a:spAutoFit/>
          </a:bodyPr>
          <a:lstStyle/>
          <a:p>
            <a:r>
              <a:rPr lang="en-US" sz="2400" b="1"/>
              <a:t>Product</a:t>
            </a:r>
          </a:p>
        </p:txBody>
      </p:sp>
      <p:sp>
        <p:nvSpPr>
          <p:cNvPr id="43021" name="TextBox 13"/>
          <p:cNvSpPr txBox="1">
            <a:spLocks noChangeArrowheads="1"/>
          </p:cNvSpPr>
          <p:nvPr/>
        </p:nvSpPr>
        <p:spPr bwMode="auto">
          <a:xfrm>
            <a:off x="4495800" y="1747838"/>
            <a:ext cx="727075" cy="369887"/>
          </a:xfrm>
          <a:prstGeom prst="rect">
            <a:avLst/>
          </a:prstGeom>
          <a:noFill/>
          <a:ln w="9525">
            <a:noFill/>
            <a:miter lim="800000"/>
            <a:headEnd/>
            <a:tailEnd/>
          </a:ln>
        </p:spPr>
        <p:txBody>
          <a:bodyPr wrap="none">
            <a:spAutoFit/>
          </a:bodyPr>
          <a:lstStyle/>
          <a:p>
            <a:r>
              <a:rPr lang="en-US" b="1"/>
              <a:t>Yield</a:t>
            </a:r>
          </a:p>
        </p:txBody>
      </p:sp>
      <p:sp>
        <p:nvSpPr>
          <p:cNvPr id="43022" name="Oval 19"/>
          <p:cNvSpPr>
            <a:spLocks noChangeArrowheads="1"/>
          </p:cNvSpPr>
          <p:nvPr/>
        </p:nvSpPr>
        <p:spPr bwMode="auto">
          <a:xfrm>
            <a:off x="5943600" y="45720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23" name="Oval 20"/>
          <p:cNvSpPr>
            <a:spLocks noChangeArrowheads="1"/>
          </p:cNvSpPr>
          <p:nvPr/>
        </p:nvSpPr>
        <p:spPr bwMode="auto">
          <a:xfrm>
            <a:off x="5943600" y="41148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24" name="Oval 21"/>
          <p:cNvSpPr>
            <a:spLocks noChangeArrowheads="1"/>
          </p:cNvSpPr>
          <p:nvPr/>
        </p:nvSpPr>
        <p:spPr bwMode="auto">
          <a:xfrm>
            <a:off x="6324600" y="4343400"/>
            <a:ext cx="609600" cy="609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3025" name="Oval 8"/>
          <p:cNvSpPr>
            <a:spLocks noChangeArrowheads="1"/>
          </p:cNvSpPr>
          <p:nvPr/>
        </p:nvSpPr>
        <p:spPr bwMode="auto">
          <a:xfrm>
            <a:off x="2362200" y="35814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3026" name="Oval 16"/>
          <p:cNvSpPr>
            <a:spLocks noChangeArrowheads="1"/>
          </p:cNvSpPr>
          <p:nvPr/>
        </p:nvSpPr>
        <p:spPr bwMode="auto">
          <a:xfrm>
            <a:off x="1905000" y="3581400"/>
            <a:ext cx="609600" cy="609600"/>
          </a:xfrm>
          <a:prstGeom prst="ellipse">
            <a:avLst/>
          </a:prstGeom>
          <a:solidFill>
            <a:schemeClr val="accent1"/>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p:txBody>
          <a:bodyPr/>
          <a:lstStyle/>
          <a:p>
            <a:pPr eaLnBrk="1" hangingPunct="1"/>
            <a:r>
              <a:rPr lang="en-US" smtClean="0"/>
              <a:t>Balancing and Chemistry</a:t>
            </a:r>
          </a:p>
        </p:txBody>
      </p:sp>
      <p:sp>
        <p:nvSpPr>
          <p:cNvPr id="45058" name="Rectangle 3"/>
          <p:cNvSpPr>
            <a:spLocks noGrp="1" noChangeArrowheads="1"/>
          </p:cNvSpPr>
          <p:nvPr>
            <p:ph idx="1"/>
          </p:nvPr>
        </p:nvSpPr>
        <p:spPr/>
        <p:txBody>
          <a:bodyPr/>
          <a:lstStyle/>
          <a:p>
            <a:pPr algn="ctr" eaLnBrk="1" hangingPunct="1">
              <a:buFontTx/>
              <a:buNone/>
            </a:pPr>
            <a:r>
              <a:rPr lang="en-US" sz="5200" smtClean="0"/>
              <a:t>C</a:t>
            </a:r>
            <a:r>
              <a:rPr lang="en-US" sz="5200" baseline="-25000" smtClean="0"/>
              <a:t>2</a:t>
            </a:r>
            <a:r>
              <a:rPr lang="en-US" sz="5200" smtClean="0"/>
              <a:t>H</a:t>
            </a:r>
            <a:r>
              <a:rPr lang="en-US" sz="5200" baseline="-25000" smtClean="0"/>
              <a:t>6</a:t>
            </a:r>
            <a:r>
              <a:rPr lang="en-US" sz="5200" smtClean="0"/>
              <a:t> + O</a:t>
            </a:r>
            <a:r>
              <a:rPr lang="en-US" sz="5200" baseline="-25000" smtClean="0"/>
              <a:t>2 </a:t>
            </a:r>
            <a:r>
              <a:rPr lang="en-US" sz="5200" smtClean="0"/>
              <a:t>        CO</a:t>
            </a:r>
            <a:r>
              <a:rPr lang="en-US" sz="5200" baseline="-25000" smtClean="0"/>
              <a:t>2</a:t>
            </a:r>
            <a:r>
              <a:rPr lang="en-US" sz="5200" smtClean="0"/>
              <a:t>+H</a:t>
            </a:r>
            <a:r>
              <a:rPr lang="en-US" sz="5200" baseline="-25000" smtClean="0"/>
              <a:t>2</a:t>
            </a:r>
            <a:r>
              <a:rPr lang="en-US" sz="5200" smtClean="0"/>
              <a:t>O</a:t>
            </a:r>
          </a:p>
          <a:p>
            <a:pPr eaLnBrk="1" hangingPunct="1">
              <a:buFontTx/>
              <a:buNone/>
            </a:pPr>
            <a:endParaRPr lang="en-US" sz="5200" smtClean="0"/>
          </a:p>
          <a:p>
            <a:pPr eaLnBrk="1" hangingPunct="1">
              <a:buFontTx/>
              <a:buNone/>
            </a:pPr>
            <a:r>
              <a:rPr lang="en-US" smtClean="0"/>
              <a:t>Using the two color counters determine how many of each element is needed to balance this equation.  </a:t>
            </a:r>
          </a:p>
          <a:p>
            <a:pPr eaLnBrk="1" hangingPunct="1">
              <a:buFontTx/>
              <a:buNone/>
            </a:pPr>
            <a:endParaRPr lang="en-US" smtClean="0"/>
          </a:p>
        </p:txBody>
      </p:sp>
      <p:sp>
        <p:nvSpPr>
          <p:cNvPr id="45059" name="Line 4"/>
          <p:cNvSpPr>
            <a:spLocks noChangeShapeType="1"/>
          </p:cNvSpPr>
          <p:nvPr/>
        </p:nvSpPr>
        <p:spPr bwMode="auto">
          <a:xfrm>
            <a:off x="3962400" y="2057400"/>
            <a:ext cx="1295400" cy="0"/>
          </a:xfrm>
          <a:prstGeom prst="line">
            <a:avLst/>
          </a:prstGeom>
          <a:noFill/>
          <a:ln w="9842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85800" y="2819400"/>
            <a:ext cx="990600" cy="533400"/>
            <a:chOff x="1920" y="1488"/>
            <a:chExt cx="624" cy="336"/>
          </a:xfrm>
        </p:grpSpPr>
        <p:sp>
          <p:nvSpPr>
            <p:cNvPr id="47120" name="Oval 5"/>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47121" name="Oval 6"/>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3" name="Group 7"/>
          <p:cNvGrpSpPr>
            <a:grpSpLocks/>
          </p:cNvGrpSpPr>
          <p:nvPr/>
        </p:nvGrpSpPr>
        <p:grpSpPr bwMode="auto">
          <a:xfrm>
            <a:off x="2819400" y="2819400"/>
            <a:ext cx="1447800" cy="533400"/>
            <a:chOff x="1824" y="2256"/>
            <a:chExt cx="912" cy="336"/>
          </a:xfrm>
        </p:grpSpPr>
        <p:sp>
          <p:nvSpPr>
            <p:cNvPr id="47118" name="Oval 8"/>
            <p:cNvSpPr>
              <a:spLocks noChangeArrowheads="1"/>
            </p:cNvSpPr>
            <p:nvPr/>
          </p:nvSpPr>
          <p:spPr bwMode="auto">
            <a:xfrm>
              <a:off x="2400" y="2256"/>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47119" name="Oval 9"/>
            <p:cNvSpPr>
              <a:spLocks noChangeArrowheads="1"/>
            </p:cNvSpPr>
            <p:nvPr/>
          </p:nvSpPr>
          <p:spPr bwMode="auto">
            <a:xfrm>
              <a:off x="1824" y="2256"/>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4" name="Group 10"/>
          <p:cNvGrpSpPr>
            <a:grpSpLocks/>
          </p:cNvGrpSpPr>
          <p:nvPr/>
        </p:nvGrpSpPr>
        <p:grpSpPr bwMode="auto">
          <a:xfrm>
            <a:off x="5181600" y="2819400"/>
            <a:ext cx="2438400" cy="533400"/>
            <a:chOff x="1776" y="3072"/>
            <a:chExt cx="1536" cy="336"/>
          </a:xfrm>
        </p:grpSpPr>
        <p:grpSp>
          <p:nvGrpSpPr>
            <p:cNvPr id="47112" name="Group 11"/>
            <p:cNvGrpSpPr>
              <a:grpSpLocks/>
            </p:cNvGrpSpPr>
            <p:nvPr/>
          </p:nvGrpSpPr>
          <p:grpSpPr bwMode="auto">
            <a:xfrm>
              <a:off x="1776" y="3072"/>
              <a:ext cx="624" cy="336"/>
              <a:chOff x="1920" y="1488"/>
              <a:chExt cx="624" cy="336"/>
            </a:xfrm>
          </p:grpSpPr>
          <p:sp>
            <p:nvSpPr>
              <p:cNvPr id="47116" name="Oval 12"/>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47117" name="Oval 13"/>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nvGrpSpPr>
            <p:cNvPr id="47113" name="Group 14"/>
            <p:cNvGrpSpPr>
              <a:grpSpLocks/>
            </p:cNvGrpSpPr>
            <p:nvPr/>
          </p:nvGrpSpPr>
          <p:grpSpPr bwMode="auto">
            <a:xfrm>
              <a:off x="2688" y="3072"/>
              <a:ext cx="624" cy="336"/>
              <a:chOff x="1920" y="1488"/>
              <a:chExt cx="624" cy="336"/>
            </a:xfrm>
          </p:grpSpPr>
          <p:sp>
            <p:nvSpPr>
              <p:cNvPr id="47114" name="Oval 15"/>
              <p:cNvSpPr>
                <a:spLocks noChangeArrowheads="1"/>
              </p:cNvSpPr>
              <p:nvPr/>
            </p:nvSpPr>
            <p:spPr bwMode="auto">
              <a:xfrm>
                <a:off x="1920"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sp>
            <p:nvSpPr>
              <p:cNvPr id="47115" name="Oval 16"/>
              <p:cNvSpPr>
                <a:spLocks noChangeArrowheads="1"/>
              </p:cNvSpPr>
              <p:nvPr/>
            </p:nvSpPr>
            <p:spPr bwMode="auto">
              <a:xfrm>
                <a:off x="2208" y="1488"/>
                <a:ext cx="336" cy="336"/>
              </a:xfrm>
              <a:prstGeom prst="ellipse">
                <a:avLst/>
              </a:prstGeom>
              <a:solidFill>
                <a:srgbClr val="FF9933"/>
              </a:solidFill>
              <a:ln w="9525">
                <a:solidFill>
                  <a:schemeClr val="tx1"/>
                </a:solidFill>
                <a:round/>
                <a:headEnd/>
                <a:tailEnd/>
              </a:ln>
            </p:spPr>
            <p:txBody>
              <a:bodyPr wrap="none" anchor="ctr"/>
              <a:lstStyle/>
              <a:p>
                <a:endParaRPr lang="en-US"/>
              </a:p>
            </p:txBody>
          </p:sp>
        </p:grpSp>
      </p:grpSp>
      <p:pic>
        <p:nvPicPr>
          <p:cNvPr id="47108" name="Picture 35" descr="j0173962"/>
          <p:cNvPicPr>
            <a:picLocks noChangeAspect="1" noChangeArrowheads="1" noCrop="1"/>
          </p:cNvPicPr>
          <p:nvPr/>
        </p:nvPicPr>
        <p:blipFill>
          <a:blip r:embed="rId3"/>
          <a:srcRect/>
          <a:stretch>
            <a:fillRect/>
          </a:stretch>
        </p:blipFill>
        <p:spPr bwMode="auto">
          <a:xfrm>
            <a:off x="7620000" y="5562600"/>
            <a:ext cx="1143000" cy="969963"/>
          </a:xfrm>
          <a:prstGeom prst="rect">
            <a:avLst/>
          </a:prstGeom>
          <a:noFill/>
          <a:ln w="9525">
            <a:noFill/>
            <a:miter lim="800000"/>
            <a:headEnd/>
            <a:tailEnd/>
          </a:ln>
        </p:spPr>
      </p:pic>
      <p:sp>
        <p:nvSpPr>
          <p:cNvPr id="37" name="Rectangle 36"/>
          <p:cNvSpPr/>
          <p:nvPr/>
        </p:nvSpPr>
        <p:spPr>
          <a:xfrm>
            <a:off x="381000" y="76200"/>
            <a:ext cx="1524000"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110" name="Rectangle 2"/>
          <p:cNvSpPr>
            <a:spLocks noGrp="1" noChangeArrowheads="1"/>
          </p:cNvSpPr>
          <p:nvPr>
            <p:ph type="title"/>
          </p:nvPr>
        </p:nvSpPr>
        <p:spPr>
          <a:xfrm>
            <a:off x="0" y="0"/>
            <a:ext cx="9144000" cy="914400"/>
          </a:xfrm>
        </p:spPr>
        <p:txBody>
          <a:bodyPr/>
          <a:lstStyle/>
          <a:p>
            <a:r>
              <a:rPr lang="en-US" smtClean="0">
                <a:solidFill>
                  <a:srgbClr val="5B0301"/>
                </a:solidFill>
              </a:rPr>
              <a:t>How molecules are symbolized</a:t>
            </a:r>
          </a:p>
        </p:txBody>
      </p:sp>
      <p:sp>
        <p:nvSpPr>
          <p:cNvPr id="47111" name="Rectangle 3"/>
          <p:cNvSpPr>
            <a:spLocks noGrp="1" noChangeArrowheads="1"/>
          </p:cNvSpPr>
          <p:nvPr>
            <p:ph type="body" idx="1"/>
          </p:nvPr>
        </p:nvSpPr>
        <p:spPr>
          <a:xfrm>
            <a:off x="762000" y="2133600"/>
            <a:ext cx="7924800" cy="609600"/>
          </a:xfrm>
        </p:spPr>
        <p:txBody>
          <a:bodyPr/>
          <a:lstStyle/>
          <a:p>
            <a:pPr>
              <a:spcBef>
                <a:spcPct val="50000"/>
              </a:spcBef>
              <a:buFontTx/>
              <a:buNone/>
            </a:pPr>
            <a:r>
              <a:rPr lang="en-US" smtClean="0">
                <a:solidFill>
                  <a:srgbClr val="2E0157"/>
                </a:solidFill>
              </a:rPr>
              <a:t>Cl</a:t>
            </a:r>
            <a:r>
              <a:rPr lang="en-US" baseline="-25000" smtClean="0">
                <a:solidFill>
                  <a:srgbClr val="2E0157"/>
                </a:solidFill>
              </a:rPr>
              <a:t>2</a:t>
            </a:r>
            <a:r>
              <a:rPr lang="en-US" smtClean="0">
                <a:solidFill>
                  <a:srgbClr val="2E0157"/>
                </a:solidFill>
              </a:rPr>
              <a:t>                     2Cl                         2Cl</a:t>
            </a:r>
            <a:r>
              <a:rPr lang="en-US" baseline="-25000" smtClean="0">
                <a:solidFill>
                  <a:srgbClr val="2E0157"/>
                </a:solidFill>
              </a:rPr>
              <a:t>2</a:t>
            </a:r>
            <a:endParaRPr lang="en-US" smtClean="0">
              <a:solidFill>
                <a:srgbClr val="2E0157"/>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5"/>
          <p:cNvPicPr>
            <a:picLocks noGrp="1" noChangeAspect="1" noChangeArrowheads="1"/>
          </p:cNvPicPr>
          <p:nvPr>
            <p:ph type="title"/>
          </p:nvPr>
        </p:nvPicPr>
        <p:blipFill>
          <a:blip r:embed="rId3"/>
          <a:srcRect/>
          <a:stretch>
            <a:fillRect/>
          </a:stretch>
        </p:blipFill>
        <p:spPr>
          <a:xfrm>
            <a:off x="2209800" y="152400"/>
            <a:ext cx="6705600" cy="1143000"/>
          </a:xfrm>
        </p:spPr>
      </p:pic>
      <p:pic>
        <p:nvPicPr>
          <p:cNvPr id="49154" name="Picture 7"/>
          <p:cNvPicPr>
            <a:picLocks noChangeAspect="1" noChangeArrowheads="1"/>
          </p:cNvPicPr>
          <p:nvPr/>
        </p:nvPicPr>
        <p:blipFill>
          <a:blip r:embed="rId4"/>
          <a:srcRect/>
          <a:stretch>
            <a:fillRect/>
          </a:stretch>
        </p:blipFill>
        <p:spPr bwMode="auto">
          <a:xfrm>
            <a:off x="1676400" y="3886200"/>
            <a:ext cx="6423025" cy="1901825"/>
          </a:xfrm>
          <a:prstGeom prst="rect">
            <a:avLst/>
          </a:prstGeom>
          <a:noFill/>
          <a:ln w="9525">
            <a:noFill/>
            <a:miter lim="800000"/>
            <a:headEnd/>
            <a:tailEnd/>
          </a:ln>
        </p:spPr>
      </p:pic>
      <p:sp>
        <p:nvSpPr>
          <p:cNvPr id="49155" name="Text Box 5"/>
          <p:cNvSpPr txBox="1">
            <a:spLocks noChangeArrowheads="1"/>
          </p:cNvSpPr>
          <p:nvPr/>
        </p:nvSpPr>
        <p:spPr bwMode="auto">
          <a:xfrm>
            <a:off x="838200" y="5943600"/>
            <a:ext cx="7924800" cy="830263"/>
          </a:xfrm>
          <a:prstGeom prst="rect">
            <a:avLst/>
          </a:prstGeom>
          <a:solidFill>
            <a:srgbClr val="FFFF00"/>
          </a:solidFill>
          <a:ln w="9525">
            <a:solidFill>
              <a:srgbClr val="FFFF00"/>
            </a:solidFill>
            <a:miter lim="800000"/>
            <a:headEnd/>
            <a:tailEnd/>
          </a:ln>
        </p:spPr>
        <p:txBody>
          <a:bodyPr>
            <a:spAutoFit/>
          </a:bodyPr>
          <a:lstStyle/>
          <a:p>
            <a:pPr algn="ctr"/>
            <a:r>
              <a:rPr lang="en-US" sz="2400"/>
              <a:t>Diatomic molecules include: Chloride Cl</a:t>
            </a:r>
            <a:r>
              <a:rPr lang="en-US" sz="2400" baseline="-25000"/>
              <a:t>2</a:t>
            </a:r>
            <a:r>
              <a:rPr lang="en-US" sz="2400"/>
              <a:t>,</a:t>
            </a:r>
          </a:p>
          <a:p>
            <a:pPr algn="ctr"/>
            <a:r>
              <a:rPr lang="en-US" sz="2400"/>
              <a:t> Oxygen O</a:t>
            </a:r>
            <a:r>
              <a:rPr lang="en-US" sz="2400" baseline="-25000"/>
              <a:t>2</a:t>
            </a:r>
            <a:r>
              <a:rPr lang="en-US" sz="2400"/>
              <a:t>, and Hydrogen, H</a:t>
            </a:r>
            <a:r>
              <a:rPr lang="en-US" sz="2400" baseline="-25000"/>
              <a:t>2</a:t>
            </a:r>
          </a:p>
        </p:txBody>
      </p:sp>
      <p:pic>
        <p:nvPicPr>
          <p:cNvPr id="49156" name="Picture 6"/>
          <p:cNvPicPr>
            <a:picLocks noChangeAspect="1" noChangeArrowheads="1"/>
          </p:cNvPicPr>
          <p:nvPr/>
        </p:nvPicPr>
        <p:blipFill>
          <a:blip r:embed="rId5"/>
          <a:srcRect/>
          <a:stretch>
            <a:fillRect/>
          </a:stretch>
        </p:blipFill>
        <p:spPr bwMode="auto">
          <a:xfrm>
            <a:off x="1676400" y="2286000"/>
            <a:ext cx="6467475" cy="165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lang="en-US" smtClean="0"/>
              <a:t>Norms	</a:t>
            </a:r>
          </a:p>
        </p:txBody>
      </p:sp>
      <p:sp>
        <p:nvSpPr>
          <p:cNvPr id="19458" name="Rectangle 3"/>
          <p:cNvSpPr>
            <a:spLocks noGrp="1" noChangeArrowheads="1"/>
          </p:cNvSpPr>
          <p:nvPr>
            <p:ph idx="1"/>
          </p:nvPr>
        </p:nvSpPr>
        <p:spPr/>
        <p:txBody>
          <a:bodyPr/>
          <a:lstStyle/>
          <a:p>
            <a:pPr eaLnBrk="1" hangingPunct="1"/>
            <a:r>
              <a:rPr lang="en-US" smtClean="0"/>
              <a:t>Silence pagers, cell phones, and PDAs.</a:t>
            </a:r>
          </a:p>
          <a:p>
            <a:pPr eaLnBrk="1" hangingPunct="1"/>
            <a:endParaRPr lang="en-US" smtClean="0"/>
          </a:p>
          <a:p>
            <a:pPr eaLnBrk="1" hangingPunct="1"/>
            <a:r>
              <a:rPr lang="en-US" smtClean="0"/>
              <a:t>Equity of Voice</a:t>
            </a:r>
          </a:p>
          <a:p>
            <a:pPr eaLnBrk="1" hangingPunct="1"/>
            <a:endParaRPr lang="en-US" smtClean="0"/>
          </a:p>
          <a:p>
            <a:pPr eaLnBrk="1" hangingPunct="1"/>
            <a:r>
              <a:rPr lang="en-US" smtClean="0"/>
              <a:t>Active Listening and Participation</a:t>
            </a:r>
          </a:p>
          <a:p>
            <a:pPr eaLnBrk="1" hangingPunct="1"/>
            <a:endParaRPr lang="en-US" smtClean="0"/>
          </a:p>
          <a:p>
            <a:pPr eaLnBrk="1" hangingPunct="1"/>
            <a:r>
              <a:rPr lang="en-US" smtClean="0"/>
              <a:t>Safety to Share Different Perspectives</a:t>
            </a:r>
          </a:p>
          <a:p>
            <a:pPr eaLnBrk="1" hangingPunct="1"/>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1600200"/>
            <a:ext cx="8229600" cy="914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1202" name="Picture 4"/>
          <p:cNvPicPr>
            <a:picLocks noGrp="1" noChangeAspect="1" noChangeArrowheads="1"/>
          </p:cNvPicPr>
          <p:nvPr>
            <p:ph type="title"/>
          </p:nvPr>
        </p:nvPicPr>
        <p:blipFill>
          <a:blip r:embed="rId3"/>
          <a:srcRect/>
          <a:stretch>
            <a:fillRect/>
          </a:stretch>
        </p:blipFill>
        <p:spPr>
          <a:xfrm>
            <a:off x="2133600" y="76200"/>
            <a:ext cx="6781800" cy="1524000"/>
          </a:xfrm>
        </p:spPr>
      </p:pic>
      <p:sp>
        <p:nvSpPr>
          <p:cNvPr id="51203" name="Content Placeholder 3"/>
          <p:cNvSpPr>
            <a:spLocks noGrp="1"/>
          </p:cNvSpPr>
          <p:nvPr>
            <p:ph idx="1"/>
          </p:nvPr>
        </p:nvSpPr>
        <p:spPr/>
        <p:txBody>
          <a:bodyPr/>
          <a:lstStyle/>
          <a:p>
            <a:pPr algn="ctr">
              <a:buFont typeface="Arial" charset="0"/>
              <a:buNone/>
            </a:pPr>
            <a:r>
              <a:rPr lang="en-US" sz="4400" smtClean="0"/>
              <a:t>AlCl</a:t>
            </a:r>
            <a:r>
              <a:rPr lang="en-US" sz="4400" baseline="-25000" smtClean="0"/>
              <a:t>3</a:t>
            </a:r>
            <a:r>
              <a:rPr lang="en-US" sz="4400" smtClean="0"/>
              <a:t> + H</a:t>
            </a:r>
            <a:r>
              <a:rPr lang="en-US" sz="4400" baseline="-25000" smtClean="0"/>
              <a:t>2</a:t>
            </a:r>
            <a:r>
              <a:rPr lang="en-US" sz="4400" smtClean="0"/>
              <a:t>			HCl + Al</a:t>
            </a:r>
          </a:p>
          <a:p>
            <a:pPr algn="ctr">
              <a:buFont typeface="Arial" charset="0"/>
              <a:buNone/>
            </a:pPr>
            <a:endParaRPr lang="en-US" smtClean="0"/>
          </a:p>
          <a:p>
            <a:pPr>
              <a:buFont typeface="Arial" charset="0"/>
              <a:buNone/>
            </a:pPr>
            <a:r>
              <a:rPr lang="en-US" smtClean="0"/>
              <a:t> </a:t>
            </a:r>
          </a:p>
        </p:txBody>
      </p:sp>
      <p:sp>
        <p:nvSpPr>
          <p:cNvPr id="6" name="Right Arrow 5"/>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extBox 7"/>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Al  = </a:t>
            </a:r>
          </a:p>
        </p:txBody>
      </p:sp>
      <p:sp>
        <p:nvSpPr>
          <p:cNvPr id="9" name="TextBox 8"/>
          <p:cNvSpPr txBox="1">
            <a:spLocks noChangeArrowheads="1"/>
          </p:cNvSpPr>
          <p:nvPr/>
        </p:nvSpPr>
        <p:spPr bwMode="auto">
          <a:xfrm>
            <a:off x="5638800" y="2819400"/>
            <a:ext cx="1249363" cy="646113"/>
          </a:xfrm>
          <a:prstGeom prst="rect">
            <a:avLst/>
          </a:prstGeom>
          <a:noFill/>
          <a:ln w="9525">
            <a:noFill/>
            <a:miter lim="800000"/>
            <a:headEnd/>
            <a:tailEnd/>
          </a:ln>
        </p:spPr>
        <p:txBody>
          <a:bodyPr wrap="none">
            <a:spAutoFit/>
          </a:bodyPr>
          <a:lstStyle/>
          <a:p>
            <a:r>
              <a:rPr lang="en-US" sz="3600"/>
              <a:t>Al  = </a:t>
            </a:r>
          </a:p>
        </p:txBody>
      </p:sp>
      <p:sp>
        <p:nvSpPr>
          <p:cNvPr id="10" name="TextBox 9"/>
          <p:cNvSpPr txBox="1">
            <a:spLocks noChangeArrowheads="1"/>
          </p:cNvSpPr>
          <p:nvPr/>
        </p:nvSpPr>
        <p:spPr bwMode="auto">
          <a:xfrm>
            <a:off x="5638800" y="3505200"/>
            <a:ext cx="1263650" cy="641350"/>
          </a:xfrm>
          <a:prstGeom prst="rect">
            <a:avLst/>
          </a:prstGeom>
          <a:noFill/>
          <a:ln w="9525">
            <a:noFill/>
            <a:miter lim="800000"/>
            <a:headEnd/>
            <a:tailEnd/>
          </a:ln>
        </p:spPr>
        <p:txBody>
          <a:bodyPr wrap="none">
            <a:spAutoFit/>
          </a:bodyPr>
          <a:lstStyle/>
          <a:p>
            <a:r>
              <a:rPr lang="en-US" sz="3600"/>
              <a:t>Cl  = </a:t>
            </a:r>
          </a:p>
        </p:txBody>
      </p:sp>
      <p:sp>
        <p:nvSpPr>
          <p:cNvPr id="11" name="TextBox 10"/>
          <p:cNvSpPr txBox="1">
            <a:spLocks noChangeArrowheads="1"/>
          </p:cNvSpPr>
          <p:nvPr/>
        </p:nvSpPr>
        <p:spPr bwMode="auto">
          <a:xfrm>
            <a:off x="762000" y="3617913"/>
            <a:ext cx="1263650" cy="641350"/>
          </a:xfrm>
          <a:prstGeom prst="rect">
            <a:avLst/>
          </a:prstGeom>
          <a:noFill/>
          <a:ln w="9525">
            <a:noFill/>
            <a:miter lim="800000"/>
            <a:headEnd/>
            <a:tailEnd/>
          </a:ln>
        </p:spPr>
        <p:txBody>
          <a:bodyPr wrap="none">
            <a:spAutoFit/>
          </a:bodyPr>
          <a:lstStyle/>
          <a:p>
            <a:r>
              <a:rPr lang="en-US" sz="3600"/>
              <a:t>Cl  = </a:t>
            </a:r>
          </a:p>
        </p:txBody>
      </p:sp>
      <p:sp>
        <p:nvSpPr>
          <p:cNvPr id="12" name="TextBox 11"/>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H   = </a:t>
            </a:r>
          </a:p>
        </p:txBody>
      </p:sp>
      <p:sp>
        <p:nvSpPr>
          <p:cNvPr id="13" name="TextBox 12"/>
          <p:cNvSpPr txBox="1">
            <a:spLocks noChangeArrowheads="1"/>
          </p:cNvSpPr>
          <p:nvPr/>
        </p:nvSpPr>
        <p:spPr bwMode="auto">
          <a:xfrm>
            <a:off x="5638800" y="4191000"/>
            <a:ext cx="1279525" cy="646113"/>
          </a:xfrm>
          <a:prstGeom prst="rect">
            <a:avLst/>
          </a:prstGeom>
          <a:noFill/>
          <a:ln w="9525">
            <a:noFill/>
            <a:miter lim="800000"/>
            <a:headEnd/>
            <a:tailEnd/>
          </a:ln>
        </p:spPr>
        <p:txBody>
          <a:bodyPr>
            <a:spAutoFit/>
          </a:bodyPr>
          <a:lstStyle/>
          <a:p>
            <a:r>
              <a:rPr lang="en-US" sz="3600"/>
              <a:t>H   = </a:t>
            </a:r>
          </a:p>
        </p:txBody>
      </p:sp>
      <p:cxnSp>
        <p:nvCxnSpPr>
          <p:cNvPr id="15" name="Straight Arrow Connector 14"/>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1798638" y="2895600"/>
            <a:ext cx="1595437" cy="646113"/>
          </a:xfrm>
          <a:prstGeom prst="rect">
            <a:avLst/>
          </a:prstGeom>
          <a:noFill/>
          <a:ln w="9525">
            <a:noFill/>
            <a:miter lim="800000"/>
            <a:headEnd/>
            <a:tailEnd/>
          </a:ln>
        </p:spPr>
        <p:txBody>
          <a:bodyPr wrap="none">
            <a:spAutoFit/>
          </a:bodyPr>
          <a:lstStyle/>
          <a:p>
            <a:r>
              <a:rPr lang="en-US" sz="3600"/>
              <a:t>1 atom</a:t>
            </a:r>
          </a:p>
        </p:txBody>
      </p:sp>
      <p:sp>
        <p:nvSpPr>
          <p:cNvPr id="17" name="TextBox 16"/>
          <p:cNvSpPr txBox="1">
            <a:spLocks noChangeArrowheads="1"/>
          </p:cNvSpPr>
          <p:nvPr/>
        </p:nvSpPr>
        <p:spPr bwMode="auto">
          <a:xfrm>
            <a:off x="6665913" y="2819400"/>
            <a:ext cx="1595437" cy="646113"/>
          </a:xfrm>
          <a:prstGeom prst="rect">
            <a:avLst/>
          </a:prstGeom>
          <a:noFill/>
          <a:ln w="9525">
            <a:noFill/>
            <a:miter lim="800000"/>
            <a:headEnd/>
            <a:tailEnd/>
          </a:ln>
        </p:spPr>
        <p:txBody>
          <a:bodyPr wrap="none">
            <a:spAutoFit/>
          </a:bodyPr>
          <a:lstStyle/>
          <a:p>
            <a:r>
              <a:rPr lang="en-US" sz="3600"/>
              <a:t>1 atom</a:t>
            </a:r>
          </a:p>
        </p:txBody>
      </p:sp>
      <p:sp>
        <p:nvSpPr>
          <p:cNvPr id="18" name="TextBox 17"/>
          <p:cNvSpPr txBox="1">
            <a:spLocks noChangeArrowheads="1"/>
          </p:cNvSpPr>
          <p:nvPr/>
        </p:nvSpPr>
        <p:spPr bwMode="auto">
          <a:xfrm>
            <a:off x="6737350" y="4230688"/>
            <a:ext cx="1593850" cy="646112"/>
          </a:xfrm>
          <a:prstGeom prst="rect">
            <a:avLst/>
          </a:prstGeom>
          <a:noFill/>
          <a:ln w="9525">
            <a:noFill/>
            <a:miter lim="800000"/>
            <a:headEnd/>
            <a:tailEnd/>
          </a:ln>
        </p:spPr>
        <p:txBody>
          <a:bodyPr wrap="none">
            <a:spAutoFit/>
          </a:bodyPr>
          <a:lstStyle/>
          <a:p>
            <a:r>
              <a:rPr lang="en-US" sz="3600"/>
              <a:t>1 atom</a:t>
            </a:r>
          </a:p>
        </p:txBody>
      </p:sp>
      <p:sp>
        <p:nvSpPr>
          <p:cNvPr id="19" name="TextBox 18"/>
          <p:cNvSpPr txBox="1">
            <a:spLocks noChangeArrowheads="1"/>
          </p:cNvSpPr>
          <p:nvPr/>
        </p:nvSpPr>
        <p:spPr bwMode="auto">
          <a:xfrm>
            <a:off x="6742113" y="3468688"/>
            <a:ext cx="1595437" cy="646112"/>
          </a:xfrm>
          <a:prstGeom prst="rect">
            <a:avLst/>
          </a:prstGeom>
          <a:noFill/>
          <a:ln w="9525">
            <a:noFill/>
            <a:miter lim="800000"/>
            <a:headEnd/>
            <a:tailEnd/>
          </a:ln>
        </p:spPr>
        <p:txBody>
          <a:bodyPr wrap="none">
            <a:spAutoFit/>
          </a:bodyPr>
          <a:lstStyle/>
          <a:p>
            <a:r>
              <a:rPr lang="en-US" sz="3600"/>
              <a:t>1 atom</a:t>
            </a:r>
          </a:p>
        </p:txBody>
      </p:sp>
      <p:sp>
        <p:nvSpPr>
          <p:cNvPr id="20" name="TextBox 19"/>
          <p:cNvSpPr txBox="1">
            <a:spLocks noChangeArrowheads="1"/>
          </p:cNvSpPr>
          <p:nvPr/>
        </p:nvSpPr>
        <p:spPr bwMode="auto">
          <a:xfrm>
            <a:off x="1833563" y="3657600"/>
            <a:ext cx="1825625" cy="646113"/>
          </a:xfrm>
          <a:prstGeom prst="rect">
            <a:avLst/>
          </a:prstGeom>
          <a:noFill/>
          <a:ln w="9525">
            <a:noFill/>
            <a:miter lim="800000"/>
            <a:headEnd/>
            <a:tailEnd/>
          </a:ln>
        </p:spPr>
        <p:txBody>
          <a:bodyPr wrap="none">
            <a:spAutoFit/>
          </a:bodyPr>
          <a:lstStyle/>
          <a:p>
            <a:r>
              <a:rPr lang="en-US" sz="3600"/>
              <a:t>3 atoms</a:t>
            </a:r>
          </a:p>
        </p:txBody>
      </p:sp>
      <p:sp>
        <p:nvSpPr>
          <p:cNvPr id="21" name="TextBox 20"/>
          <p:cNvSpPr txBox="1">
            <a:spLocks noChangeArrowheads="1"/>
          </p:cNvSpPr>
          <p:nvPr/>
        </p:nvSpPr>
        <p:spPr bwMode="auto">
          <a:xfrm>
            <a:off x="1828800" y="4303713"/>
            <a:ext cx="1825625" cy="646112"/>
          </a:xfrm>
          <a:prstGeom prst="rect">
            <a:avLst/>
          </a:prstGeom>
          <a:noFill/>
          <a:ln w="9525">
            <a:noFill/>
            <a:miter lim="800000"/>
            <a:headEnd/>
            <a:tailEnd/>
          </a:ln>
        </p:spPr>
        <p:txBody>
          <a:bodyPr wrap="none">
            <a:spAutoFit/>
          </a:bodyPr>
          <a:lstStyle/>
          <a:p>
            <a:r>
              <a:rPr lang="en-US" sz="3600"/>
              <a:t>2 atoms</a:t>
            </a:r>
          </a:p>
        </p:txBody>
      </p:sp>
      <p:sp>
        <p:nvSpPr>
          <p:cNvPr id="22" name="Rectangle 21"/>
          <p:cNvSpPr/>
          <p:nvPr/>
        </p:nvSpPr>
        <p:spPr>
          <a:xfrm>
            <a:off x="2743200" y="4953000"/>
            <a:ext cx="4108818" cy="923330"/>
          </a:xfrm>
          <a:prstGeom prst="rect">
            <a:avLst/>
          </a:prstGeom>
          <a:noFill/>
        </p:spPr>
        <p:txBody>
          <a:bodyPr wrap="none">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Unbalanced</a:t>
            </a:r>
          </a:p>
        </p:txBody>
      </p:sp>
      <p:pic>
        <p:nvPicPr>
          <p:cNvPr id="51219" name="Picture 2" descr="C:\Program Files\Microsoft Office\MEDIA\CAGCAT10\j0286034.wmf"/>
          <p:cNvPicPr>
            <a:picLocks noChangeAspect="1" noChangeArrowheads="1"/>
          </p:cNvPicPr>
          <p:nvPr/>
        </p:nvPicPr>
        <p:blipFill>
          <a:blip r:embed="rId4"/>
          <a:srcRect/>
          <a:stretch>
            <a:fillRect/>
          </a:stretch>
        </p:blipFill>
        <p:spPr bwMode="auto">
          <a:xfrm>
            <a:off x="7005638" y="5210175"/>
            <a:ext cx="919162" cy="8858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6" grpId="0"/>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1600200"/>
            <a:ext cx="8229600" cy="914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3250" name="Picture 4"/>
          <p:cNvPicPr>
            <a:picLocks noGrp="1" noChangeAspect="1" noChangeArrowheads="1"/>
          </p:cNvPicPr>
          <p:nvPr>
            <p:ph type="title"/>
          </p:nvPr>
        </p:nvPicPr>
        <p:blipFill>
          <a:blip r:embed="rId3"/>
          <a:srcRect/>
          <a:stretch>
            <a:fillRect/>
          </a:stretch>
        </p:blipFill>
        <p:spPr>
          <a:xfrm>
            <a:off x="2133600" y="76200"/>
            <a:ext cx="6781800" cy="1524000"/>
          </a:xfrm>
        </p:spPr>
      </p:pic>
      <p:sp>
        <p:nvSpPr>
          <p:cNvPr id="53251" name="Content Placeholder 3"/>
          <p:cNvSpPr>
            <a:spLocks noGrp="1"/>
          </p:cNvSpPr>
          <p:nvPr>
            <p:ph idx="1"/>
          </p:nvPr>
        </p:nvSpPr>
        <p:spPr/>
        <p:txBody>
          <a:bodyPr/>
          <a:lstStyle/>
          <a:p>
            <a:pPr algn="ctr">
              <a:buFont typeface="Arial" charset="0"/>
              <a:buNone/>
            </a:pPr>
            <a:r>
              <a:rPr lang="en-US" sz="4400" smtClean="0"/>
              <a:t>AlCl</a:t>
            </a:r>
            <a:r>
              <a:rPr lang="en-US" sz="4400" baseline="-25000" smtClean="0"/>
              <a:t>3</a:t>
            </a:r>
            <a:r>
              <a:rPr lang="en-US" sz="4400" smtClean="0"/>
              <a:t> + H</a:t>
            </a:r>
            <a:r>
              <a:rPr lang="en-US" sz="4400" baseline="-25000" smtClean="0"/>
              <a:t>2</a:t>
            </a:r>
            <a:r>
              <a:rPr lang="en-US" sz="4400" smtClean="0"/>
              <a:t>			HCl + Al</a:t>
            </a:r>
          </a:p>
          <a:p>
            <a:pPr algn="ctr">
              <a:buFont typeface="Arial" charset="0"/>
              <a:buNone/>
            </a:pPr>
            <a:endParaRPr lang="en-US" smtClean="0"/>
          </a:p>
          <a:p>
            <a:pPr>
              <a:buFont typeface="Arial" charset="0"/>
              <a:buNone/>
            </a:pPr>
            <a:r>
              <a:rPr lang="en-US" smtClean="0"/>
              <a:t> </a:t>
            </a:r>
          </a:p>
        </p:txBody>
      </p:sp>
      <p:sp>
        <p:nvSpPr>
          <p:cNvPr id="6" name="Right Arrow 5"/>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253" name="TextBox 7"/>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Al  = </a:t>
            </a:r>
          </a:p>
        </p:txBody>
      </p:sp>
      <p:sp>
        <p:nvSpPr>
          <p:cNvPr id="53254" name="TextBox 8"/>
          <p:cNvSpPr txBox="1">
            <a:spLocks noChangeArrowheads="1"/>
          </p:cNvSpPr>
          <p:nvPr/>
        </p:nvSpPr>
        <p:spPr bwMode="auto">
          <a:xfrm>
            <a:off x="5638800" y="2819400"/>
            <a:ext cx="1249363" cy="646113"/>
          </a:xfrm>
          <a:prstGeom prst="rect">
            <a:avLst/>
          </a:prstGeom>
          <a:noFill/>
          <a:ln w="9525">
            <a:noFill/>
            <a:miter lim="800000"/>
            <a:headEnd/>
            <a:tailEnd/>
          </a:ln>
        </p:spPr>
        <p:txBody>
          <a:bodyPr wrap="none">
            <a:spAutoFit/>
          </a:bodyPr>
          <a:lstStyle/>
          <a:p>
            <a:r>
              <a:rPr lang="en-US" sz="3600"/>
              <a:t>Al  = </a:t>
            </a:r>
          </a:p>
        </p:txBody>
      </p:sp>
      <p:sp>
        <p:nvSpPr>
          <p:cNvPr id="53255" name="TextBox 9"/>
          <p:cNvSpPr txBox="1">
            <a:spLocks noChangeArrowheads="1"/>
          </p:cNvSpPr>
          <p:nvPr/>
        </p:nvSpPr>
        <p:spPr bwMode="auto">
          <a:xfrm>
            <a:off x="5638800" y="3505200"/>
            <a:ext cx="1263650" cy="641350"/>
          </a:xfrm>
          <a:prstGeom prst="rect">
            <a:avLst/>
          </a:prstGeom>
          <a:noFill/>
          <a:ln w="9525">
            <a:noFill/>
            <a:miter lim="800000"/>
            <a:headEnd/>
            <a:tailEnd/>
          </a:ln>
        </p:spPr>
        <p:txBody>
          <a:bodyPr wrap="none">
            <a:spAutoFit/>
          </a:bodyPr>
          <a:lstStyle/>
          <a:p>
            <a:r>
              <a:rPr lang="en-US" sz="3600"/>
              <a:t>Cl  = </a:t>
            </a:r>
          </a:p>
        </p:txBody>
      </p:sp>
      <p:sp>
        <p:nvSpPr>
          <p:cNvPr id="53256" name="TextBox 10"/>
          <p:cNvSpPr txBox="1">
            <a:spLocks noChangeArrowheads="1"/>
          </p:cNvSpPr>
          <p:nvPr/>
        </p:nvSpPr>
        <p:spPr bwMode="auto">
          <a:xfrm>
            <a:off x="762000" y="3617913"/>
            <a:ext cx="1263650" cy="641350"/>
          </a:xfrm>
          <a:prstGeom prst="rect">
            <a:avLst/>
          </a:prstGeom>
          <a:noFill/>
          <a:ln w="9525">
            <a:noFill/>
            <a:miter lim="800000"/>
            <a:headEnd/>
            <a:tailEnd/>
          </a:ln>
        </p:spPr>
        <p:txBody>
          <a:bodyPr wrap="none">
            <a:spAutoFit/>
          </a:bodyPr>
          <a:lstStyle/>
          <a:p>
            <a:r>
              <a:rPr lang="en-US" sz="3600"/>
              <a:t>Cl  = </a:t>
            </a:r>
          </a:p>
        </p:txBody>
      </p:sp>
      <p:sp>
        <p:nvSpPr>
          <p:cNvPr id="53257" name="TextBox 11"/>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H   = </a:t>
            </a:r>
          </a:p>
        </p:txBody>
      </p:sp>
      <p:sp>
        <p:nvSpPr>
          <p:cNvPr id="53258" name="TextBox 12"/>
          <p:cNvSpPr txBox="1">
            <a:spLocks noChangeArrowheads="1"/>
          </p:cNvSpPr>
          <p:nvPr/>
        </p:nvSpPr>
        <p:spPr bwMode="auto">
          <a:xfrm>
            <a:off x="5638800" y="4191000"/>
            <a:ext cx="1279525" cy="646113"/>
          </a:xfrm>
          <a:prstGeom prst="rect">
            <a:avLst/>
          </a:prstGeom>
          <a:noFill/>
          <a:ln w="9525">
            <a:noFill/>
            <a:miter lim="800000"/>
            <a:headEnd/>
            <a:tailEnd/>
          </a:ln>
        </p:spPr>
        <p:txBody>
          <a:bodyPr>
            <a:spAutoFit/>
          </a:bodyPr>
          <a:lstStyle/>
          <a:p>
            <a:r>
              <a:rPr lang="en-US" sz="3600"/>
              <a:t>H   = </a:t>
            </a:r>
          </a:p>
        </p:txBody>
      </p:sp>
      <p:cxnSp>
        <p:nvCxnSpPr>
          <p:cNvPr id="15" name="Straight Arrow Connector 14"/>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260" name="TextBox 15"/>
          <p:cNvSpPr txBox="1">
            <a:spLocks noChangeArrowheads="1"/>
          </p:cNvSpPr>
          <p:nvPr/>
        </p:nvSpPr>
        <p:spPr bwMode="auto">
          <a:xfrm>
            <a:off x="1798638" y="2895600"/>
            <a:ext cx="1724025" cy="646113"/>
          </a:xfrm>
          <a:prstGeom prst="rect">
            <a:avLst/>
          </a:prstGeom>
          <a:noFill/>
          <a:ln w="9525">
            <a:noFill/>
            <a:miter lim="800000"/>
            <a:headEnd/>
            <a:tailEnd/>
          </a:ln>
        </p:spPr>
        <p:txBody>
          <a:bodyPr wrap="none">
            <a:spAutoFit/>
          </a:bodyPr>
          <a:lstStyle/>
          <a:p>
            <a:r>
              <a:rPr lang="en-US" sz="3600"/>
              <a:t>1  atom</a:t>
            </a:r>
          </a:p>
        </p:txBody>
      </p:sp>
      <p:sp>
        <p:nvSpPr>
          <p:cNvPr id="53261" name="TextBox 16"/>
          <p:cNvSpPr txBox="1">
            <a:spLocks noChangeArrowheads="1"/>
          </p:cNvSpPr>
          <p:nvPr/>
        </p:nvSpPr>
        <p:spPr bwMode="auto">
          <a:xfrm>
            <a:off x="6665913" y="2819400"/>
            <a:ext cx="1595437" cy="646113"/>
          </a:xfrm>
          <a:prstGeom prst="rect">
            <a:avLst/>
          </a:prstGeom>
          <a:noFill/>
          <a:ln w="9525">
            <a:noFill/>
            <a:miter lim="800000"/>
            <a:headEnd/>
            <a:tailEnd/>
          </a:ln>
        </p:spPr>
        <p:txBody>
          <a:bodyPr wrap="none">
            <a:spAutoFit/>
          </a:bodyPr>
          <a:lstStyle/>
          <a:p>
            <a:r>
              <a:rPr lang="en-US" sz="3600"/>
              <a:t>1 atom</a:t>
            </a:r>
          </a:p>
        </p:txBody>
      </p:sp>
      <p:sp>
        <p:nvSpPr>
          <p:cNvPr id="53262" name="TextBox 17"/>
          <p:cNvSpPr txBox="1">
            <a:spLocks noChangeArrowheads="1"/>
          </p:cNvSpPr>
          <p:nvPr/>
        </p:nvSpPr>
        <p:spPr bwMode="auto">
          <a:xfrm>
            <a:off x="6737350" y="4230688"/>
            <a:ext cx="2211388" cy="646112"/>
          </a:xfrm>
          <a:prstGeom prst="rect">
            <a:avLst/>
          </a:prstGeom>
          <a:noFill/>
          <a:ln w="9525">
            <a:noFill/>
            <a:miter lim="800000"/>
            <a:headEnd/>
            <a:tailEnd/>
          </a:ln>
        </p:spPr>
        <p:txBody>
          <a:bodyPr wrap="none">
            <a:spAutoFit/>
          </a:bodyPr>
          <a:lstStyle/>
          <a:p>
            <a:r>
              <a:rPr lang="en-US" sz="3600"/>
              <a:t>1    atoms</a:t>
            </a:r>
          </a:p>
        </p:txBody>
      </p:sp>
      <p:sp>
        <p:nvSpPr>
          <p:cNvPr id="53263" name="TextBox 18"/>
          <p:cNvSpPr txBox="1">
            <a:spLocks noChangeArrowheads="1"/>
          </p:cNvSpPr>
          <p:nvPr/>
        </p:nvSpPr>
        <p:spPr bwMode="auto">
          <a:xfrm>
            <a:off x="6742113" y="3468688"/>
            <a:ext cx="2211387" cy="646112"/>
          </a:xfrm>
          <a:prstGeom prst="rect">
            <a:avLst/>
          </a:prstGeom>
          <a:noFill/>
          <a:ln w="9525">
            <a:noFill/>
            <a:miter lim="800000"/>
            <a:headEnd/>
            <a:tailEnd/>
          </a:ln>
        </p:spPr>
        <p:txBody>
          <a:bodyPr wrap="none">
            <a:spAutoFit/>
          </a:bodyPr>
          <a:lstStyle/>
          <a:p>
            <a:r>
              <a:rPr lang="en-US" sz="3600"/>
              <a:t>1    atoms</a:t>
            </a:r>
          </a:p>
        </p:txBody>
      </p:sp>
      <p:sp>
        <p:nvSpPr>
          <p:cNvPr id="53264" name="TextBox 19"/>
          <p:cNvSpPr txBox="1">
            <a:spLocks noChangeArrowheads="1"/>
          </p:cNvSpPr>
          <p:nvPr/>
        </p:nvSpPr>
        <p:spPr bwMode="auto">
          <a:xfrm>
            <a:off x="1833563" y="3657600"/>
            <a:ext cx="1954212" cy="646113"/>
          </a:xfrm>
          <a:prstGeom prst="rect">
            <a:avLst/>
          </a:prstGeom>
          <a:noFill/>
          <a:ln w="9525">
            <a:noFill/>
            <a:miter lim="800000"/>
            <a:headEnd/>
            <a:tailEnd/>
          </a:ln>
        </p:spPr>
        <p:txBody>
          <a:bodyPr wrap="none">
            <a:spAutoFit/>
          </a:bodyPr>
          <a:lstStyle/>
          <a:p>
            <a:r>
              <a:rPr lang="en-US" sz="3600"/>
              <a:t>3  atoms</a:t>
            </a:r>
          </a:p>
        </p:txBody>
      </p:sp>
      <p:sp>
        <p:nvSpPr>
          <p:cNvPr id="53265" name="TextBox 20"/>
          <p:cNvSpPr txBox="1">
            <a:spLocks noChangeArrowheads="1"/>
          </p:cNvSpPr>
          <p:nvPr/>
        </p:nvSpPr>
        <p:spPr bwMode="auto">
          <a:xfrm>
            <a:off x="1828800" y="4303713"/>
            <a:ext cx="1954213" cy="646112"/>
          </a:xfrm>
          <a:prstGeom prst="rect">
            <a:avLst/>
          </a:prstGeom>
          <a:noFill/>
          <a:ln w="9525">
            <a:noFill/>
            <a:miter lim="800000"/>
            <a:headEnd/>
            <a:tailEnd/>
          </a:ln>
        </p:spPr>
        <p:txBody>
          <a:bodyPr wrap="none">
            <a:spAutoFit/>
          </a:bodyPr>
          <a:lstStyle/>
          <a:p>
            <a:r>
              <a:rPr lang="en-US" sz="3600"/>
              <a:t>2  atoms</a:t>
            </a:r>
          </a:p>
        </p:txBody>
      </p:sp>
      <p:sp>
        <p:nvSpPr>
          <p:cNvPr id="22" name="Rectangle 21"/>
          <p:cNvSpPr/>
          <p:nvPr/>
        </p:nvSpPr>
        <p:spPr>
          <a:xfrm>
            <a:off x="2743200" y="4953000"/>
            <a:ext cx="4108818" cy="923330"/>
          </a:xfrm>
          <a:prstGeom prst="rect">
            <a:avLst/>
          </a:prstGeom>
          <a:noFill/>
        </p:spPr>
        <p:txBody>
          <a:bodyPr wrap="none">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Unbalanced</a:t>
            </a:r>
          </a:p>
        </p:txBody>
      </p:sp>
      <p:pic>
        <p:nvPicPr>
          <p:cNvPr id="53267" name="Picture 2" descr="C:\Program Files\Microsoft Office\MEDIA\CAGCAT10\j0286034.wmf"/>
          <p:cNvPicPr>
            <a:picLocks noChangeAspect="1" noChangeArrowheads="1"/>
          </p:cNvPicPr>
          <p:nvPr/>
        </p:nvPicPr>
        <p:blipFill>
          <a:blip r:embed="rId4"/>
          <a:srcRect/>
          <a:stretch>
            <a:fillRect/>
          </a:stretch>
        </p:blipFill>
        <p:spPr bwMode="auto">
          <a:xfrm>
            <a:off x="7005638" y="5210175"/>
            <a:ext cx="919162" cy="885825"/>
          </a:xfrm>
          <a:prstGeom prst="rect">
            <a:avLst/>
          </a:prstGeom>
          <a:noFill/>
          <a:ln w="9525">
            <a:noFill/>
            <a:miter lim="800000"/>
            <a:headEnd/>
            <a:tailEnd/>
          </a:ln>
        </p:spPr>
      </p:pic>
      <p:cxnSp>
        <p:nvCxnSpPr>
          <p:cNvPr id="30" name="Straight Connector 29"/>
          <p:cNvCxnSpPr/>
          <p:nvPr/>
        </p:nvCxnSpPr>
        <p:spPr>
          <a:xfrm flipV="1">
            <a:off x="6705600" y="3657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705600" y="4419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7162800" y="3505200"/>
            <a:ext cx="441325" cy="646113"/>
          </a:xfrm>
          <a:prstGeom prst="rect">
            <a:avLst/>
          </a:prstGeom>
          <a:noFill/>
          <a:ln w="9525">
            <a:noFill/>
            <a:miter lim="800000"/>
            <a:headEnd/>
            <a:tailEnd/>
          </a:ln>
        </p:spPr>
        <p:txBody>
          <a:bodyPr wrap="none">
            <a:spAutoFit/>
          </a:bodyPr>
          <a:lstStyle/>
          <a:p>
            <a:r>
              <a:rPr lang="en-US" sz="3600"/>
              <a:t>3</a:t>
            </a:r>
          </a:p>
        </p:txBody>
      </p:sp>
      <p:sp>
        <p:nvSpPr>
          <p:cNvPr id="25" name="TextBox 24"/>
          <p:cNvSpPr txBox="1">
            <a:spLocks noChangeArrowheads="1"/>
          </p:cNvSpPr>
          <p:nvPr/>
        </p:nvSpPr>
        <p:spPr bwMode="auto">
          <a:xfrm>
            <a:off x="7178675" y="4230688"/>
            <a:ext cx="441325" cy="646112"/>
          </a:xfrm>
          <a:prstGeom prst="rect">
            <a:avLst/>
          </a:prstGeom>
          <a:noFill/>
          <a:ln w="9525">
            <a:noFill/>
            <a:miter lim="800000"/>
            <a:headEnd/>
            <a:tailEnd/>
          </a:ln>
        </p:spPr>
        <p:txBody>
          <a:bodyPr wrap="none">
            <a:spAutoFit/>
          </a:bodyPr>
          <a:lstStyle/>
          <a:p>
            <a:r>
              <a:rPr lang="en-US" sz="3600"/>
              <a:t>3</a:t>
            </a:r>
          </a:p>
        </p:txBody>
      </p:sp>
      <p:sp>
        <p:nvSpPr>
          <p:cNvPr id="26" name="TextBox 25"/>
          <p:cNvSpPr txBox="1">
            <a:spLocks noChangeArrowheads="1"/>
          </p:cNvSpPr>
          <p:nvPr/>
        </p:nvSpPr>
        <p:spPr bwMode="auto">
          <a:xfrm>
            <a:off x="5638800" y="1639888"/>
            <a:ext cx="441325" cy="646112"/>
          </a:xfrm>
          <a:prstGeom prst="rect">
            <a:avLst/>
          </a:prstGeom>
          <a:noFill/>
          <a:ln w="9525">
            <a:noFill/>
            <a:miter lim="800000"/>
            <a:headEnd/>
            <a:tailEnd/>
          </a:ln>
        </p:spPr>
        <p:txBody>
          <a:bodyPr wrap="none">
            <a:spAutoFit/>
          </a:bodyPr>
          <a:lstStyle/>
          <a:p>
            <a:r>
              <a:rPr lang="en-US" sz="3600">
                <a:solidFill>
                  <a:srgbClr val="FF0000"/>
                </a:solidFill>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linds(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linds(horizontal)">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1600200"/>
            <a:ext cx="8229600" cy="914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298" name="Picture 4"/>
          <p:cNvPicPr>
            <a:picLocks noGrp="1" noChangeAspect="1" noChangeArrowheads="1"/>
          </p:cNvPicPr>
          <p:nvPr>
            <p:ph type="title"/>
          </p:nvPr>
        </p:nvPicPr>
        <p:blipFill>
          <a:blip r:embed="rId3"/>
          <a:srcRect/>
          <a:stretch>
            <a:fillRect/>
          </a:stretch>
        </p:blipFill>
        <p:spPr>
          <a:xfrm>
            <a:off x="2133600" y="76200"/>
            <a:ext cx="6781800" cy="1524000"/>
          </a:xfrm>
        </p:spPr>
      </p:pic>
      <p:sp>
        <p:nvSpPr>
          <p:cNvPr id="55299" name="Content Placeholder 3"/>
          <p:cNvSpPr>
            <a:spLocks noGrp="1"/>
          </p:cNvSpPr>
          <p:nvPr>
            <p:ph idx="1"/>
          </p:nvPr>
        </p:nvSpPr>
        <p:spPr/>
        <p:txBody>
          <a:bodyPr/>
          <a:lstStyle/>
          <a:p>
            <a:pPr algn="ctr">
              <a:buFont typeface="Arial" charset="0"/>
              <a:buNone/>
            </a:pPr>
            <a:r>
              <a:rPr lang="en-US" sz="4400" smtClean="0"/>
              <a:t>AlCl</a:t>
            </a:r>
            <a:r>
              <a:rPr lang="en-US" sz="4400" baseline="-25000" smtClean="0"/>
              <a:t>3</a:t>
            </a:r>
            <a:r>
              <a:rPr lang="en-US" sz="4400" smtClean="0"/>
              <a:t> + </a:t>
            </a:r>
            <a:r>
              <a:rPr lang="en-US" sz="4400" smtClean="0">
                <a:solidFill>
                  <a:srgbClr val="FF0000"/>
                </a:solidFill>
              </a:rPr>
              <a:t> </a:t>
            </a:r>
            <a:r>
              <a:rPr lang="en-US" sz="4400" smtClean="0"/>
              <a:t>H</a:t>
            </a:r>
            <a:r>
              <a:rPr lang="en-US" sz="4400" baseline="-25000" smtClean="0"/>
              <a:t>2</a:t>
            </a:r>
            <a:r>
              <a:rPr lang="en-US" sz="4400" smtClean="0"/>
              <a:t>			</a:t>
            </a:r>
            <a:r>
              <a:rPr lang="en-US" sz="4400" smtClean="0">
                <a:solidFill>
                  <a:srgbClr val="FF0000"/>
                </a:solidFill>
              </a:rPr>
              <a:t>3</a:t>
            </a:r>
            <a:r>
              <a:rPr lang="en-US" sz="4400" smtClean="0"/>
              <a:t>HCl + Al</a:t>
            </a:r>
          </a:p>
          <a:p>
            <a:pPr algn="ctr">
              <a:buFont typeface="Arial" charset="0"/>
              <a:buNone/>
            </a:pPr>
            <a:endParaRPr lang="en-US" smtClean="0"/>
          </a:p>
          <a:p>
            <a:pPr>
              <a:buFont typeface="Arial" charset="0"/>
              <a:buNone/>
            </a:pPr>
            <a:r>
              <a:rPr lang="en-US" smtClean="0"/>
              <a:t> </a:t>
            </a:r>
          </a:p>
        </p:txBody>
      </p:sp>
      <p:sp>
        <p:nvSpPr>
          <p:cNvPr id="6" name="Right Arrow 5"/>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301" name="TextBox 7"/>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Al  = </a:t>
            </a:r>
          </a:p>
        </p:txBody>
      </p:sp>
      <p:sp>
        <p:nvSpPr>
          <p:cNvPr id="55302" name="TextBox 8"/>
          <p:cNvSpPr txBox="1">
            <a:spLocks noChangeArrowheads="1"/>
          </p:cNvSpPr>
          <p:nvPr/>
        </p:nvSpPr>
        <p:spPr bwMode="auto">
          <a:xfrm>
            <a:off x="5181600" y="2819400"/>
            <a:ext cx="1249363" cy="646113"/>
          </a:xfrm>
          <a:prstGeom prst="rect">
            <a:avLst/>
          </a:prstGeom>
          <a:noFill/>
          <a:ln w="9525">
            <a:noFill/>
            <a:miter lim="800000"/>
            <a:headEnd/>
            <a:tailEnd/>
          </a:ln>
        </p:spPr>
        <p:txBody>
          <a:bodyPr wrap="none">
            <a:spAutoFit/>
          </a:bodyPr>
          <a:lstStyle/>
          <a:p>
            <a:r>
              <a:rPr lang="en-US" sz="3600"/>
              <a:t>Al  = </a:t>
            </a:r>
          </a:p>
        </p:txBody>
      </p:sp>
      <p:sp>
        <p:nvSpPr>
          <p:cNvPr id="55303" name="TextBox 9"/>
          <p:cNvSpPr txBox="1">
            <a:spLocks noChangeArrowheads="1"/>
          </p:cNvSpPr>
          <p:nvPr/>
        </p:nvSpPr>
        <p:spPr bwMode="auto">
          <a:xfrm>
            <a:off x="5181600" y="3505200"/>
            <a:ext cx="1263650" cy="641350"/>
          </a:xfrm>
          <a:prstGeom prst="rect">
            <a:avLst/>
          </a:prstGeom>
          <a:noFill/>
          <a:ln w="9525">
            <a:noFill/>
            <a:miter lim="800000"/>
            <a:headEnd/>
            <a:tailEnd/>
          </a:ln>
        </p:spPr>
        <p:txBody>
          <a:bodyPr wrap="none">
            <a:spAutoFit/>
          </a:bodyPr>
          <a:lstStyle/>
          <a:p>
            <a:r>
              <a:rPr lang="en-US" sz="3600"/>
              <a:t>Cl  = </a:t>
            </a:r>
          </a:p>
        </p:txBody>
      </p:sp>
      <p:sp>
        <p:nvSpPr>
          <p:cNvPr id="55304" name="TextBox 10"/>
          <p:cNvSpPr txBox="1">
            <a:spLocks noChangeArrowheads="1"/>
          </p:cNvSpPr>
          <p:nvPr/>
        </p:nvSpPr>
        <p:spPr bwMode="auto">
          <a:xfrm>
            <a:off x="762000" y="3617913"/>
            <a:ext cx="1263650" cy="641350"/>
          </a:xfrm>
          <a:prstGeom prst="rect">
            <a:avLst/>
          </a:prstGeom>
          <a:noFill/>
          <a:ln w="9525">
            <a:noFill/>
            <a:miter lim="800000"/>
            <a:headEnd/>
            <a:tailEnd/>
          </a:ln>
        </p:spPr>
        <p:txBody>
          <a:bodyPr wrap="none">
            <a:spAutoFit/>
          </a:bodyPr>
          <a:lstStyle/>
          <a:p>
            <a:r>
              <a:rPr lang="en-US" sz="3600"/>
              <a:t>Cl  = </a:t>
            </a:r>
          </a:p>
        </p:txBody>
      </p:sp>
      <p:sp>
        <p:nvSpPr>
          <p:cNvPr id="55305" name="TextBox 11"/>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H   = </a:t>
            </a:r>
          </a:p>
        </p:txBody>
      </p:sp>
      <p:sp>
        <p:nvSpPr>
          <p:cNvPr id="55306" name="TextBox 12"/>
          <p:cNvSpPr txBox="1">
            <a:spLocks noChangeArrowheads="1"/>
          </p:cNvSpPr>
          <p:nvPr/>
        </p:nvSpPr>
        <p:spPr bwMode="auto">
          <a:xfrm>
            <a:off x="5181600" y="4191000"/>
            <a:ext cx="1279525" cy="646113"/>
          </a:xfrm>
          <a:prstGeom prst="rect">
            <a:avLst/>
          </a:prstGeom>
          <a:noFill/>
          <a:ln w="9525">
            <a:noFill/>
            <a:miter lim="800000"/>
            <a:headEnd/>
            <a:tailEnd/>
          </a:ln>
        </p:spPr>
        <p:txBody>
          <a:bodyPr>
            <a:spAutoFit/>
          </a:bodyPr>
          <a:lstStyle/>
          <a:p>
            <a:r>
              <a:rPr lang="en-US" sz="3600"/>
              <a:t>H   = </a:t>
            </a:r>
          </a:p>
        </p:txBody>
      </p:sp>
      <p:cxnSp>
        <p:nvCxnSpPr>
          <p:cNvPr id="15" name="Straight Arrow Connector 14"/>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5308" name="TextBox 15"/>
          <p:cNvSpPr txBox="1">
            <a:spLocks noChangeArrowheads="1"/>
          </p:cNvSpPr>
          <p:nvPr/>
        </p:nvSpPr>
        <p:spPr bwMode="auto">
          <a:xfrm>
            <a:off x="1798638" y="2895600"/>
            <a:ext cx="1581150" cy="641350"/>
          </a:xfrm>
          <a:prstGeom prst="rect">
            <a:avLst/>
          </a:prstGeom>
          <a:noFill/>
          <a:ln w="9525">
            <a:noFill/>
            <a:miter lim="800000"/>
            <a:headEnd/>
            <a:tailEnd/>
          </a:ln>
        </p:spPr>
        <p:txBody>
          <a:bodyPr wrap="none">
            <a:spAutoFit/>
          </a:bodyPr>
          <a:lstStyle/>
          <a:p>
            <a:r>
              <a:rPr lang="en-US" sz="3600"/>
              <a:t>1 atom</a:t>
            </a:r>
          </a:p>
        </p:txBody>
      </p:sp>
      <p:sp>
        <p:nvSpPr>
          <p:cNvPr id="55309" name="TextBox 16"/>
          <p:cNvSpPr txBox="1">
            <a:spLocks noChangeArrowheads="1"/>
          </p:cNvSpPr>
          <p:nvPr/>
        </p:nvSpPr>
        <p:spPr bwMode="auto">
          <a:xfrm>
            <a:off x="6208713" y="2819400"/>
            <a:ext cx="1595437" cy="646113"/>
          </a:xfrm>
          <a:prstGeom prst="rect">
            <a:avLst/>
          </a:prstGeom>
          <a:noFill/>
          <a:ln w="9525">
            <a:noFill/>
            <a:miter lim="800000"/>
            <a:headEnd/>
            <a:tailEnd/>
          </a:ln>
        </p:spPr>
        <p:txBody>
          <a:bodyPr wrap="none">
            <a:spAutoFit/>
          </a:bodyPr>
          <a:lstStyle/>
          <a:p>
            <a:r>
              <a:rPr lang="en-US" sz="3600"/>
              <a:t>1 atom</a:t>
            </a:r>
          </a:p>
        </p:txBody>
      </p:sp>
      <p:sp>
        <p:nvSpPr>
          <p:cNvPr id="55310" name="TextBox 17"/>
          <p:cNvSpPr txBox="1">
            <a:spLocks noChangeArrowheads="1"/>
          </p:cNvSpPr>
          <p:nvPr/>
        </p:nvSpPr>
        <p:spPr bwMode="auto">
          <a:xfrm>
            <a:off x="6280150" y="4230688"/>
            <a:ext cx="2317750" cy="641350"/>
          </a:xfrm>
          <a:prstGeom prst="rect">
            <a:avLst/>
          </a:prstGeom>
          <a:noFill/>
          <a:ln w="9525">
            <a:noFill/>
            <a:miter lim="800000"/>
            <a:headEnd/>
            <a:tailEnd/>
          </a:ln>
        </p:spPr>
        <p:txBody>
          <a:bodyPr wrap="none">
            <a:spAutoFit/>
          </a:bodyPr>
          <a:lstStyle/>
          <a:p>
            <a:r>
              <a:rPr lang="en-US" sz="3600"/>
              <a:t>1  3 atoms</a:t>
            </a:r>
          </a:p>
        </p:txBody>
      </p:sp>
      <p:sp>
        <p:nvSpPr>
          <p:cNvPr id="55311" name="TextBox 18"/>
          <p:cNvSpPr txBox="1">
            <a:spLocks noChangeArrowheads="1"/>
          </p:cNvSpPr>
          <p:nvPr/>
        </p:nvSpPr>
        <p:spPr bwMode="auto">
          <a:xfrm>
            <a:off x="6284913" y="3468688"/>
            <a:ext cx="2317750" cy="641350"/>
          </a:xfrm>
          <a:prstGeom prst="rect">
            <a:avLst/>
          </a:prstGeom>
          <a:noFill/>
          <a:ln w="9525">
            <a:noFill/>
            <a:miter lim="800000"/>
            <a:headEnd/>
            <a:tailEnd/>
          </a:ln>
        </p:spPr>
        <p:txBody>
          <a:bodyPr wrap="none">
            <a:spAutoFit/>
          </a:bodyPr>
          <a:lstStyle/>
          <a:p>
            <a:r>
              <a:rPr lang="en-US" sz="3600"/>
              <a:t>1  3 atoms</a:t>
            </a:r>
          </a:p>
        </p:txBody>
      </p:sp>
      <p:sp>
        <p:nvSpPr>
          <p:cNvPr id="55312" name="TextBox 19"/>
          <p:cNvSpPr txBox="1">
            <a:spLocks noChangeArrowheads="1"/>
          </p:cNvSpPr>
          <p:nvPr/>
        </p:nvSpPr>
        <p:spPr bwMode="auto">
          <a:xfrm>
            <a:off x="1833563" y="3657600"/>
            <a:ext cx="1809750" cy="641350"/>
          </a:xfrm>
          <a:prstGeom prst="rect">
            <a:avLst/>
          </a:prstGeom>
          <a:noFill/>
          <a:ln w="9525">
            <a:noFill/>
            <a:miter lim="800000"/>
            <a:headEnd/>
            <a:tailEnd/>
          </a:ln>
        </p:spPr>
        <p:txBody>
          <a:bodyPr wrap="none">
            <a:spAutoFit/>
          </a:bodyPr>
          <a:lstStyle/>
          <a:p>
            <a:r>
              <a:rPr lang="en-US" sz="3600"/>
              <a:t>3 atoms</a:t>
            </a:r>
          </a:p>
        </p:txBody>
      </p:sp>
      <p:sp>
        <p:nvSpPr>
          <p:cNvPr id="55313" name="TextBox 20"/>
          <p:cNvSpPr txBox="1">
            <a:spLocks noChangeArrowheads="1"/>
          </p:cNvSpPr>
          <p:nvPr/>
        </p:nvSpPr>
        <p:spPr bwMode="auto">
          <a:xfrm>
            <a:off x="1828800" y="4303713"/>
            <a:ext cx="2317750" cy="641350"/>
          </a:xfrm>
          <a:prstGeom prst="rect">
            <a:avLst/>
          </a:prstGeom>
          <a:noFill/>
          <a:ln w="9525">
            <a:noFill/>
            <a:miter lim="800000"/>
            <a:headEnd/>
            <a:tailEnd/>
          </a:ln>
        </p:spPr>
        <p:txBody>
          <a:bodyPr wrap="none">
            <a:spAutoFit/>
          </a:bodyPr>
          <a:lstStyle/>
          <a:p>
            <a:r>
              <a:rPr lang="en-US" sz="3600"/>
              <a:t>2     atoms</a:t>
            </a:r>
          </a:p>
        </p:txBody>
      </p:sp>
      <p:sp>
        <p:nvSpPr>
          <p:cNvPr id="22" name="Rectangle 21"/>
          <p:cNvSpPr/>
          <p:nvPr/>
        </p:nvSpPr>
        <p:spPr>
          <a:xfrm>
            <a:off x="2743200" y="4953000"/>
            <a:ext cx="4108818" cy="923330"/>
          </a:xfrm>
          <a:prstGeom prst="rect">
            <a:avLst/>
          </a:prstGeom>
          <a:noFill/>
        </p:spPr>
        <p:txBody>
          <a:bodyPr wrap="none">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Unbalanced</a:t>
            </a:r>
          </a:p>
        </p:txBody>
      </p:sp>
      <p:pic>
        <p:nvPicPr>
          <p:cNvPr id="55315" name="Picture 2" descr="C:\Program Files\Microsoft Office\MEDIA\CAGCAT10\j0286034.wmf"/>
          <p:cNvPicPr>
            <a:picLocks noChangeAspect="1" noChangeArrowheads="1"/>
          </p:cNvPicPr>
          <p:nvPr/>
        </p:nvPicPr>
        <p:blipFill>
          <a:blip r:embed="rId4"/>
          <a:srcRect/>
          <a:stretch>
            <a:fillRect/>
          </a:stretch>
        </p:blipFill>
        <p:spPr bwMode="auto">
          <a:xfrm>
            <a:off x="7005638" y="5210175"/>
            <a:ext cx="919162" cy="885825"/>
          </a:xfrm>
          <a:prstGeom prst="rect">
            <a:avLst/>
          </a:prstGeom>
          <a:noFill/>
          <a:ln w="9525">
            <a:noFill/>
            <a:miter lim="800000"/>
            <a:headEnd/>
            <a:tailEnd/>
          </a:ln>
        </p:spPr>
      </p:pic>
      <p:cxnSp>
        <p:nvCxnSpPr>
          <p:cNvPr id="30" name="Straight Connector 29"/>
          <p:cNvCxnSpPr/>
          <p:nvPr/>
        </p:nvCxnSpPr>
        <p:spPr>
          <a:xfrm flipV="1">
            <a:off x="6248400" y="3657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324600" y="4343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828800" y="4419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5501" name="TextBox 31"/>
          <p:cNvSpPr txBox="1">
            <a:spLocks noChangeArrowheads="1"/>
          </p:cNvSpPr>
          <p:nvPr/>
        </p:nvSpPr>
        <p:spPr bwMode="auto">
          <a:xfrm>
            <a:off x="2362200" y="4306888"/>
            <a:ext cx="441325" cy="646112"/>
          </a:xfrm>
          <a:prstGeom prst="rect">
            <a:avLst/>
          </a:prstGeom>
          <a:noFill/>
          <a:ln w="9525">
            <a:noFill/>
            <a:miter lim="800000"/>
            <a:headEnd/>
            <a:tailEnd/>
          </a:ln>
        </p:spPr>
        <p:txBody>
          <a:bodyPr wrap="none">
            <a:spAutoFit/>
          </a:bodyPr>
          <a:lstStyle/>
          <a:p>
            <a:r>
              <a:rPr lang="en-US" sz="3600"/>
              <a:t>6</a:t>
            </a:r>
          </a:p>
        </p:txBody>
      </p:sp>
      <p:sp>
        <p:nvSpPr>
          <p:cNvPr id="26" name="TextBox 25"/>
          <p:cNvSpPr txBox="1">
            <a:spLocks noChangeArrowheads="1"/>
          </p:cNvSpPr>
          <p:nvPr/>
        </p:nvSpPr>
        <p:spPr bwMode="auto">
          <a:xfrm>
            <a:off x="2667000" y="1676400"/>
            <a:ext cx="438150" cy="641350"/>
          </a:xfrm>
          <a:prstGeom prst="rect">
            <a:avLst/>
          </a:prstGeom>
          <a:noFill/>
          <a:ln w="9525">
            <a:noFill/>
            <a:miter lim="800000"/>
            <a:headEnd/>
            <a:tailEnd/>
          </a:ln>
        </p:spPr>
        <p:txBody>
          <a:bodyPr wrap="none">
            <a:spAutoFit/>
          </a:bodyPr>
          <a:lstStyle/>
          <a:p>
            <a:r>
              <a:rPr lang="en-US" sz="3600">
                <a:solidFill>
                  <a:srgbClr val="FF0000"/>
                </a:solidFill>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5501"/>
                                        </p:tgtEl>
                                        <p:attrNameLst>
                                          <p:attrName>style.visibility</p:attrName>
                                        </p:attrNameLst>
                                      </p:cBhvr>
                                      <p:to>
                                        <p:strVal val="visible"/>
                                      </p:to>
                                    </p:set>
                                    <p:animEffect transition="in" filter="blinds(horizontal)">
                                      <p:cBhvr>
                                        <p:cTn id="12" dur="500"/>
                                        <p:tgtEl>
                                          <p:spTgt spid="10550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501"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1600200"/>
            <a:ext cx="8229600" cy="914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7346" name="Picture 4"/>
          <p:cNvPicPr>
            <a:picLocks noGrp="1" noChangeAspect="1" noChangeArrowheads="1"/>
          </p:cNvPicPr>
          <p:nvPr>
            <p:ph type="title" idx="4294967295"/>
          </p:nvPr>
        </p:nvPicPr>
        <p:blipFill>
          <a:blip r:embed="rId3"/>
          <a:srcRect/>
          <a:stretch>
            <a:fillRect/>
          </a:stretch>
        </p:blipFill>
        <p:spPr>
          <a:xfrm>
            <a:off x="2133600" y="76200"/>
            <a:ext cx="6781800" cy="1524000"/>
          </a:xfrm>
        </p:spPr>
      </p:pic>
      <p:sp>
        <p:nvSpPr>
          <p:cNvPr id="57347" name="Content Placeholder 3"/>
          <p:cNvSpPr>
            <a:spLocks noGrp="1"/>
          </p:cNvSpPr>
          <p:nvPr>
            <p:ph idx="4294967295"/>
          </p:nvPr>
        </p:nvSpPr>
        <p:spPr/>
        <p:txBody>
          <a:bodyPr/>
          <a:lstStyle/>
          <a:p>
            <a:pPr algn="ctr">
              <a:buFont typeface="Arial" charset="0"/>
              <a:buNone/>
            </a:pPr>
            <a:r>
              <a:rPr lang="en-US" sz="4400" smtClean="0"/>
              <a:t>AlCl</a:t>
            </a:r>
            <a:r>
              <a:rPr lang="en-US" sz="4400" baseline="-25000" smtClean="0"/>
              <a:t>3</a:t>
            </a:r>
            <a:r>
              <a:rPr lang="en-US" sz="4400" smtClean="0"/>
              <a:t> +  </a:t>
            </a:r>
            <a:r>
              <a:rPr lang="en-US" sz="4400" smtClean="0">
                <a:solidFill>
                  <a:srgbClr val="FF0000"/>
                </a:solidFill>
              </a:rPr>
              <a:t>  </a:t>
            </a:r>
            <a:r>
              <a:rPr lang="en-US" sz="4400" smtClean="0"/>
              <a:t>H</a:t>
            </a:r>
            <a:r>
              <a:rPr lang="en-US" sz="4400" baseline="-25000" smtClean="0"/>
              <a:t>2</a:t>
            </a:r>
            <a:r>
              <a:rPr lang="en-US" sz="4400" smtClean="0"/>
              <a:t>			  HCl +   Al</a:t>
            </a:r>
          </a:p>
          <a:p>
            <a:pPr algn="ctr">
              <a:buFont typeface="Arial" charset="0"/>
              <a:buNone/>
            </a:pPr>
            <a:endParaRPr lang="en-US" smtClean="0"/>
          </a:p>
          <a:p>
            <a:pPr>
              <a:buFont typeface="Arial" charset="0"/>
              <a:buNone/>
            </a:pPr>
            <a:r>
              <a:rPr lang="en-US" smtClean="0"/>
              <a:t> </a:t>
            </a:r>
          </a:p>
        </p:txBody>
      </p:sp>
      <p:sp>
        <p:nvSpPr>
          <p:cNvPr id="6" name="Right Arrow 5"/>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349" name="TextBox 7"/>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Al  = </a:t>
            </a:r>
          </a:p>
        </p:txBody>
      </p:sp>
      <p:sp>
        <p:nvSpPr>
          <p:cNvPr id="57350" name="TextBox 8"/>
          <p:cNvSpPr txBox="1">
            <a:spLocks noChangeArrowheads="1"/>
          </p:cNvSpPr>
          <p:nvPr/>
        </p:nvSpPr>
        <p:spPr bwMode="auto">
          <a:xfrm>
            <a:off x="5181600" y="2819400"/>
            <a:ext cx="1249363" cy="646113"/>
          </a:xfrm>
          <a:prstGeom prst="rect">
            <a:avLst/>
          </a:prstGeom>
          <a:noFill/>
          <a:ln w="9525">
            <a:noFill/>
            <a:miter lim="800000"/>
            <a:headEnd/>
            <a:tailEnd/>
          </a:ln>
        </p:spPr>
        <p:txBody>
          <a:bodyPr wrap="none">
            <a:spAutoFit/>
          </a:bodyPr>
          <a:lstStyle/>
          <a:p>
            <a:r>
              <a:rPr lang="en-US" sz="3600"/>
              <a:t>Al  = </a:t>
            </a:r>
          </a:p>
        </p:txBody>
      </p:sp>
      <p:sp>
        <p:nvSpPr>
          <p:cNvPr id="57351" name="TextBox 9"/>
          <p:cNvSpPr txBox="1">
            <a:spLocks noChangeArrowheads="1"/>
          </p:cNvSpPr>
          <p:nvPr/>
        </p:nvSpPr>
        <p:spPr bwMode="auto">
          <a:xfrm>
            <a:off x="5181600" y="3505200"/>
            <a:ext cx="1263650" cy="641350"/>
          </a:xfrm>
          <a:prstGeom prst="rect">
            <a:avLst/>
          </a:prstGeom>
          <a:noFill/>
          <a:ln w="9525">
            <a:noFill/>
            <a:miter lim="800000"/>
            <a:headEnd/>
            <a:tailEnd/>
          </a:ln>
        </p:spPr>
        <p:txBody>
          <a:bodyPr wrap="none">
            <a:spAutoFit/>
          </a:bodyPr>
          <a:lstStyle/>
          <a:p>
            <a:r>
              <a:rPr lang="en-US" sz="3600"/>
              <a:t>Cl  = </a:t>
            </a:r>
          </a:p>
        </p:txBody>
      </p:sp>
      <p:sp>
        <p:nvSpPr>
          <p:cNvPr id="57352" name="TextBox 10"/>
          <p:cNvSpPr txBox="1">
            <a:spLocks noChangeArrowheads="1"/>
          </p:cNvSpPr>
          <p:nvPr/>
        </p:nvSpPr>
        <p:spPr bwMode="auto">
          <a:xfrm>
            <a:off x="762000" y="3617913"/>
            <a:ext cx="1263650" cy="641350"/>
          </a:xfrm>
          <a:prstGeom prst="rect">
            <a:avLst/>
          </a:prstGeom>
          <a:noFill/>
          <a:ln w="9525">
            <a:noFill/>
            <a:miter lim="800000"/>
            <a:headEnd/>
            <a:tailEnd/>
          </a:ln>
        </p:spPr>
        <p:txBody>
          <a:bodyPr wrap="none">
            <a:spAutoFit/>
          </a:bodyPr>
          <a:lstStyle/>
          <a:p>
            <a:r>
              <a:rPr lang="en-US" sz="3600"/>
              <a:t>Cl  = </a:t>
            </a:r>
          </a:p>
        </p:txBody>
      </p:sp>
      <p:sp>
        <p:nvSpPr>
          <p:cNvPr id="57353" name="TextBox 11"/>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H   = </a:t>
            </a:r>
          </a:p>
        </p:txBody>
      </p:sp>
      <p:sp>
        <p:nvSpPr>
          <p:cNvPr id="57354" name="TextBox 12"/>
          <p:cNvSpPr txBox="1">
            <a:spLocks noChangeArrowheads="1"/>
          </p:cNvSpPr>
          <p:nvPr/>
        </p:nvSpPr>
        <p:spPr bwMode="auto">
          <a:xfrm>
            <a:off x="5181600" y="4191000"/>
            <a:ext cx="1279525" cy="646113"/>
          </a:xfrm>
          <a:prstGeom prst="rect">
            <a:avLst/>
          </a:prstGeom>
          <a:noFill/>
          <a:ln w="9525">
            <a:noFill/>
            <a:miter lim="800000"/>
            <a:headEnd/>
            <a:tailEnd/>
          </a:ln>
        </p:spPr>
        <p:txBody>
          <a:bodyPr>
            <a:spAutoFit/>
          </a:bodyPr>
          <a:lstStyle/>
          <a:p>
            <a:r>
              <a:rPr lang="en-US" sz="3600"/>
              <a:t>H   = </a:t>
            </a:r>
          </a:p>
        </p:txBody>
      </p:sp>
      <p:cxnSp>
        <p:nvCxnSpPr>
          <p:cNvPr id="15" name="Straight Arrow Connector 14"/>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356" name="TextBox 15"/>
          <p:cNvSpPr txBox="1">
            <a:spLocks noChangeArrowheads="1"/>
          </p:cNvSpPr>
          <p:nvPr/>
        </p:nvSpPr>
        <p:spPr bwMode="auto">
          <a:xfrm>
            <a:off x="1798638" y="2895600"/>
            <a:ext cx="1962150" cy="641350"/>
          </a:xfrm>
          <a:prstGeom prst="rect">
            <a:avLst/>
          </a:prstGeom>
          <a:noFill/>
          <a:ln w="9525">
            <a:noFill/>
            <a:miter lim="800000"/>
            <a:headEnd/>
            <a:tailEnd/>
          </a:ln>
        </p:spPr>
        <p:txBody>
          <a:bodyPr wrap="none">
            <a:spAutoFit/>
          </a:bodyPr>
          <a:lstStyle/>
          <a:p>
            <a:r>
              <a:rPr lang="en-US" sz="3600"/>
              <a:t>1    atom</a:t>
            </a:r>
          </a:p>
        </p:txBody>
      </p:sp>
      <p:sp>
        <p:nvSpPr>
          <p:cNvPr id="57357" name="TextBox 16"/>
          <p:cNvSpPr txBox="1">
            <a:spLocks noChangeArrowheads="1"/>
          </p:cNvSpPr>
          <p:nvPr/>
        </p:nvSpPr>
        <p:spPr bwMode="auto">
          <a:xfrm>
            <a:off x="6208713" y="2819400"/>
            <a:ext cx="1962150" cy="641350"/>
          </a:xfrm>
          <a:prstGeom prst="rect">
            <a:avLst/>
          </a:prstGeom>
          <a:noFill/>
          <a:ln w="9525">
            <a:noFill/>
            <a:miter lim="800000"/>
            <a:headEnd/>
            <a:tailEnd/>
          </a:ln>
        </p:spPr>
        <p:txBody>
          <a:bodyPr wrap="none">
            <a:spAutoFit/>
          </a:bodyPr>
          <a:lstStyle/>
          <a:p>
            <a:r>
              <a:rPr lang="en-US" sz="3600"/>
              <a:t>1    atom</a:t>
            </a:r>
          </a:p>
        </p:txBody>
      </p:sp>
      <p:sp>
        <p:nvSpPr>
          <p:cNvPr id="57358" name="TextBox 17"/>
          <p:cNvSpPr txBox="1">
            <a:spLocks noChangeArrowheads="1"/>
          </p:cNvSpPr>
          <p:nvPr/>
        </p:nvSpPr>
        <p:spPr bwMode="auto">
          <a:xfrm>
            <a:off x="6280150" y="4230688"/>
            <a:ext cx="2595563" cy="646112"/>
          </a:xfrm>
          <a:prstGeom prst="rect">
            <a:avLst/>
          </a:prstGeom>
          <a:noFill/>
          <a:ln w="9525">
            <a:noFill/>
            <a:miter lim="800000"/>
            <a:headEnd/>
            <a:tailEnd/>
          </a:ln>
        </p:spPr>
        <p:txBody>
          <a:bodyPr wrap="none">
            <a:spAutoFit/>
          </a:bodyPr>
          <a:lstStyle/>
          <a:p>
            <a:r>
              <a:rPr lang="en-US" sz="3600"/>
              <a:t>1       atoms</a:t>
            </a:r>
          </a:p>
        </p:txBody>
      </p:sp>
      <p:sp>
        <p:nvSpPr>
          <p:cNvPr id="57359" name="TextBox 18"/>
          <p:cNvSpPr txBox="1">
            <a:spLocks noChangeArrowheads="1"/>
          </p:cNvSpPr>
          <p:nvPr/>
        </p:nvSpPr>
        <p:spPr bwMode="auto">
          <a:xfrm>
            <a:off x="6284913" y="3468688"/>
            <a:ext cx="2698750" cy="641350"/>
          </a:xfrm>
          <a:prstGeom prst="rect">
            <a:avLst/>
          </a:prstGeom>
          <a:noFill/>
          <a:ln w="9525">
            <a:noFill/>
            <a:miter lim="800000"/>
            <a:headEnd/>
            <a:tailEnd/>
          </a:ln>
        </p:spPr>
        <p:txBody>
          <a:bodyPr wrap="none">
            <a:spAutoFit/>
          </a:bodyPr>
          <a:lstStyle/>
          <a:p>
            <a:r>
              <a:rPr lang="en-US" sz="3600"/>
              <a:t>1  3    atoms</a:t>
            </a:r>
          </a:p>
        </p:txBody>
      </p:sp>
      <p:sp>
        <p:nvSpPr>
          <p:cNvPr id="57360" name="TextBox 19"/>
          <p:cNvSpPr txBox="1">
            <a:spLocks noChangeArrowheads="1"/>
          </p:cNvSpPr>
          <p:nvPr/>
        </p:nvSpPr>
        <p:spPr bwMode="auto">
          <a:xfrm>
            <a:off x="1833563" y="3657600"/>
            <a:ext cx="2317750" cy="641350"/>
          </a:xfrm>
          <a:prstGeom prst="rect">
            <a:avLst/>
          </a:prstGeom>
          <a:noFill/>
          <a:ln w="9525">
            <a:noFill/>
            <a:miter lim="800000"/>
            <a:headEnd/>
            <a:tailEnd/>
          </a:ln>
        </p:spPr>
        <p:txBody>
          <a:bodyPr wrap="none">
            <a:spAutoFit/>
          </a:bodyPr>
          <a:lstStyle/>
          <a:p>
            <a:r>
              <a:rPr lang="en-US" sz="3600"/>
              <a:t>3     atoms</a:t>
            </a:r>
          </a:p>
        </p:txBody>
      </p:sp>
      <p:sp>
        <p:nvSpPr>
          <p:cNvPr id="57361" name="TextBox 20"/>
          <p:cNvSpPr txBox="1">
            <a:spLocks noChangeArrowheads="1"/>
          </p:cNvSpPr>
          <p:nvPr/>
        </p:nvSpPr>
        <p:spPr bwMode="auto">
          <a:xfrm>
            <a:off x="1828800" y="4303713"/>
            <a:ext cx="2317750" cy="641350"/>
          </a:xfrm>
          <a:prstGeom prst="rect">
            <a:avLst/>
          </a:prstGeom>
          <a:noFill/>
          <a:ln w="9525">
            <a:noFill/>
            <a:miter lim="800000"/>
            <a:headEnd/>
            <a:tailEnd/>
          </a:ln>
        </p:spPr>
        <p:txBody>
          <a:bodyPr wrap="none">
            <a:spAutoFit/>
          </a:bodyPr>
          <a:lstStyle/>
          <a:p>
            <a:r>
              <a:rPr lang="en-US" sz="3600"/>
              <a:t>2     atoms</a:t>
            </a:r>
          </a:p>
        </p:txBody>
      </p:sp>
      <p:sp>
        <p:nvSpPr>
          <p:cNvPr id="22" name="Rectangle 21"/>
          <p:cNvSpPr/>
          <p:nvPr/>
        </p:nvSpPr>
        <p:spPr>
          <a:xfrm>
            <a:off x="2743200" y="4953000"/>
            <a:ext cx="4108818" cy="923330"/>
          </a:xfrm>
          <a:prstGeom prst="rect">
            <a:avLst/>
          </a:prstGeom>
          <a:noFill/>
        </p:spPr>
        <p:txBody>
          <a:bodyPr wrap="none">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Unbalanced</a:t>
            </a:r>
          </a:p>
        </p:txBody>
      </p:sp>
      <p:pic>
        <p:nvPicPr>
          <p:cNvPr id="57363" name="Picture 2" descr="C:\Program Files\Microsoft Office\MEDIA\CAGCAT10\j0286034.wmf"/>
          <p:cNvPicPr>
            <a:picLocks noChangeAspect="1" noChangeArrowheads="1"/>
          </p:cNvPicPr>
          <p:nvPr/>
        </p:nvPicPr>
        <p:blipFill>
          <a:blip r:embed="rId4"/>
          <a:srcRect/>
          <a:stretch>
            <a:fillRect/>
          </a:stretch>
        </p:blipFill>
        <p:spPr bwMode="auto">
          <a:xfrm>
            <a:off x="7005638" y="5210175"/>
            <a:ext cx="919162" cy="885825"/>
          </a:xfrm>
          <a:prstGeom prst="rect">
            <a:avLst/>
          </a:prstGeom>
          <a:noFill/>
          <a:ln w="9525">
            <a:noFill/>
            <a:miter lim="800000"/>
            <a:headEnd/>
            <a:tailEnd/>
          </a:ln>
        </p:spPr>
      </p:pic>
      <p:cxnSp>
        <p:nvCxnSpPr>
          <p:cNvPr id="30" name="Straight Connector 29"/>
          <p:cNvCxnSpPr/>
          <p:nvPr/>
        </p:nvCxnSpPr>
        <p:spPr>
          <a:xfrm flipV="1">
            <a:off x="6248400" y="3657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324600" y="4343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828800" y="4419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7367" name="TextBox 31"/>
          <p:cNvSpPr txBox="1">
            <a:spLocks noChangeArrowheads="1"/>
          </p:cNvSpPr>
          <p:nvPr/>
        </p:nvSpPr>
        <p:spPr bwMode="auto">
          <a:xfrm>
            <a:off x="2362200" y="4306888"/>
            <a:ext cx="441325" cy="646112"/>
          </a:xfrm>
          <a:prstGeom prst="rect">
            <a:avLst/>
          </a:prstGeom>
          <a:noFill/>
          <a:ln w="9525">
            <a:noFill/>
            <a:miter lim="800000"/>
            <a:headEnd/>
            <a:tailEnd/>
          </a:ln>
        </p:spPr>
        <p:txBody>
          <a:bodyPr wrap="none">
            <a:spAutoFit/>
          </a:bodyPr>
          <a:lstStyle/>
          <a:p>
            <a:r>
              <a:rPr lang="en-US" sz="3600"/>
              <a:t>6</a:t>
            </a:r>
          </a:p>
        </p:txBody>
      </p:sp>
      <p:sp>
        <p:nvSpPr>
          <p:cNvPr id="57368" name="TextBox 25"/>
          <p:cNvSpPr txBox="1">
            <a:spLocks noChangeArrowheads="1"/>
          </p:cNvSpPr>
          <p:nvPr/>
        </p:nvSpPr>
        <p:spPr bwMode="auto">
          <a:xfrm>
            <a:off x="2762250" y="1676400"/>
            <a:ext cx="438150" cy="641350"/>
          </a:xfrm>
          <a:prstGeom prst="rect">
            <a:avLst/>
          </a:prstGeom>
          <a:noFill/>
          <a:ln w="9525">
            <a:noFill/>
            <a:miter lim="800000"/>
            <a:headEnd/>
            <a:tailEnd/>
          </a:ln>
        </p:spPr>
        <p:txBody>
          <a:bodyPr wrap="none">
            <a:spAutoFit/>
          </a:bodyPr>
          <a:lstStyle/>
          <a:p>
            <a:r>
              <a:rPr lang="en-US" sz="3600">
                <a:solidFill>
                  <a:srgbClr val="FF0000"/>
                </a:solidFill>
              </a:rPr>
              <a:t>3</a:t>
            </a:r>
          </a:p>
        </p:txBody>
      </p:sp>
      <p:sp>
        <p:nvSpPr>
          <p:cNvPr id="206874" name="TextBox 31"/>
          <p:cNvSpPr txBox="1">
            <a:spLocks noChangeArrowheads="1"/>
          </p:cNvSpPr>
          <p:nvPr/>
        </p:nvSpPr>
        <p:spPr bwMode="auto">
          <a:xfrm>
            <a:off x="5581650" y="1676400"/>
            <a:ext cx="438150" cy="641350"/>
          </a:xfrm>
          <a:prstGeom prst="rect">
            <a:avLst/>
          </a:prstGeom>
          <a:noFill/>
          <a:ln w="9525">
            <a:noFill/>
            <a:miter lim="800000"/>
            <a:headEnd/>
            <a:tailEnd/>
          </a:ln>
        </p:spPr>
        <p:txBody>
          <a:bodyPr wrap="none">
            <a:spAutoFit/>
          </a:bodyPr>
          <a:lstStyle/>
          <a:p>
            <a:r>
              <a:rPr lang="en-US" sz="3600">
                <a:solidFill>
                  <a:srgbClr val="FF3300"/>
                </a:solidFill>
              </a:rPr>
              <a:t>6</a:t>
            </a:r>
          </a:p>
        </p:txBody>
      </p:sp>
      <p:sp>
        <p:nvSpPr>
          <p:cNvPr id="206876" name="TextBox 31"/>
          <p:cNvSpPr txBox="1">
            <a:spLocks noChangeArrowheads="1"/>
          </p:cNvSpPr>
          <p:nvPr/>
        </p:nvSpPr>
        <p:spPr bwMode="auto">
          <a:xfrm>
            <a:off x="7086600" y="4267200"/>
            <a:ext cx="438150" cy="641350"/>
          </a:xfrm>
          <a:prstGeom prst="rect">
            <a:avLst/>
          </a:prstGeom>
          <a:noFill/>
          <a:ln w="9525">
            <a:noFill/>
            <a:miter lim="800000"/>
            <a:headEnd/>
            <a:tailEnd/>
          </a:ln>
        </p:spPr>
        <p:txBody>
          <a:bodyPr wrap="none">
            <a:spAutoFit/>
          </a:bodyPr>
          <a:lstStyle/>
          <a:p>
            <a:r>
              <a:rPr lang="en-US" sz="3600"/>
              <a:t>6</a:t>
            </a:r>
          </a:p>
        </p:txBody>
      </p:sp>
      <p:cxnSp>
        <p:nvCxnSpPr>
          <p:cNvPr id="3" name="Straight Connector 30"/>
          <p:cNvCxnSpPr/>
          <p:nvPr/>
        </p:nvCxnSpPr>
        <p:spPr>
          <a:xfrm flipV="1">
            <a:off x="6705600" y="3581400"/>
            <a:ext cx="533400" cy="457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06878" name="TextBox 31"/>
          <p:cNvSpPr txBox="1">
            <a:spLocks noChangeArrowheads="1"/>
          </p:cNvSpPr>
          <p:nvPr/>
        </p:nvSpPr>
        <p:spPr bwMode="auto">
          <a:xfrm>
            <a:off x="7258050" y="3473450"/>
            <a:ext cx="438150" cy="641350"/>
          </a:xfrm>
          <a:prstGeom prst="rect">
            <a:avLst/>
          </a:prstGeom>
          <a:noFill/>
          <a:ln w="9525">
            <a:noFill/>
            <a:miter lim="800000"/>
            <a:headEnd/>
            <a:tailEnd/>
          </a:ln>
        </p:spPr>
        <p:txBody>
          <a:bodyPr wrap="none">
            <a:spAutoFit/>
          </a:bodyPr>
          <a:lstStyle/>
          <a:p>
            <a:r>
              <a:rPr lang="en-US" sz="3600"/>
              <a:t>6</a:t>
            </a:r>
          </a:p>
        </p:txBody>
      </p:sp>
      <p:sp>
        <p:nvSpPr>
          <p:cNvPr id="206879" name="TextBox 31"/>
          <p:cNvSpPr txBox="1">
            <a:spLocks noChangeArrowheads="1"/>
          </p:cNvSpPr>
          <p:nvPr/>
        </p:nvSpPr>
        <p:spPr bwMode="auto">
          <a:xfrm>
            <a:off x="781050" y="1676400"/>
            <a:ext cx="438150" cy="641350"/>
          </a:xfrm>
          <a:prstGeom prst="rect">
            <a:avLst/>
          </a:prstGeom>
          <a:noFill/>
          <a:ln w="9525">
            <a:noFill/>
            <a:miter lim="800000"/>
            <a:headEnd/>
            <a:tailEnd/>
          </a:ln>
        </p:spPr>
        <p:txBody>
          <a:bodyPr wrap="none">
            <a:spAutoFit/>
          </a:bodyPr>
          <a:lstStyle/>
          <a:p>
            <a:r>
              <a:rPr lang="en-US" sz="3600">
                <a:solidFill>
                  <a:srgbClr val="FF3300"/>
                </a:solidFill>
              </a:rPr>
              <a:t>2</a:t>
            </a:r>
          </a:p>
        </p:txBody>
      </p:sp>
      <p:cxnSp>
        <p:nvCxnSpPr>
          <p:cNvPr id="4" name="Straight Connector 30"/>
          <p:cNvCxnSpPr/>
          <p:nvPr/>
        </p:nvCxnSpPr>
        <p:spPr>
          <a:xfrm flipV="1">
            <a:off x="1752600" y="2971800"/>
            <a:ext cx="533400" cy="457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06882" name="TextBox 31"/>
          <p:cNvSpPr txBox="1">
            <a:spLocks noChangeArrowheads="1"/>
          </p:cNvSpPr>
          <p:nvPr/>
        </p:nvSpPr>
        <p:spPr bwMode="auto">
          <a:xfrm>
            <a:off x="3625850" y="2895600"/>
            <a:ext cx="412750" cy="641350"/>
          </a:xfrm>
          <a:prstGeom prst="rect">
            <a:avLst/>
          </a:prstGeom>
          <a:noFill/>
          <a:ln w="9525">
            <a:noFill/>
            <a:miter lim="800000"/>
            <a:headEnd/>
            <a:tailEnd/>
          </a:ln>
        </p:spPr>
        <p:txBody>
          <a:bodyPr wrap="none">
            <a:spAutoFit/>
          </a:bodyPr>
          <a:lstStyle/>
          <a:p>
            <a:r>
              <a:rPr lang="en-US" sz="3600"/>
              <a:t>s</a:t>
            </a:r>
          </a:p>
        </p:txBody>
      </p:sp>
      <p:sp>
        <p:nvSpPr>
          <p:cNvPr id="206885" name="TextBox 31"/>
          <p:cNvSpPr txBox="1">
            <a:spLocks noChangeArrowheads="1"/>
          </p:cNvSpPr>
          <p:nvPr/>
        </p:nvSpPr>
        <p:spPr bwMode="auto">
          <a:xfrm>
            <a:off x="2286000" y="2895600"/>
            <a:ext cx="438150" cy="641350"/>
          </a:xfrm>
          <a:prstGeom prst="rect">
            <a:avLst/>
          </a:prstGeom>
          <a:noFill/>
          <a:ln w="9525">
            <a:noFill/>
            <a:miter lim="800000"/>
            <a:headEnd/>
            <a:tailEnd/>
          </a:ln>
        </p:spPr>
        <p:txBody>
          <a:bodyPr wrap="none">
            <a:spAutoFit/>
          </a:bodyPr>
          <a:lstStyle/>
          <a:p>
            <a:r>
              <a:rPr lang="en-US" sz="3600"/>
              <a:t>2</a:t>
            </a:r>
          </a:p>
        </p:txBody>
      </p:sp>
      <p:cxnSp>
        <p:nvCxnSpPr>
          <p:cNvPr id="5" name="Straight Connector 30"/>
          <p:cNvCxnSpPr/>
          <p:nvPr/>
        </p:nvCxnSpPr>
        <p:spPr>
          <a:xfrm flipV="1">
            <a:off x="6172200" y="29718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06889" name="TextBox 31"/>
          <p:cNvSpPr txBox="1">
            <a:spLocks noChangeArrowheads="1"/>
          </p:cNvSpPr>
          <p:nvPr/>
        </p:nvSpPr>
        <p:spPr bwMode="auto">
          <a:xfrm>
            <a:off x="8001000" y="2819400"/>
            <a:ext cx="412750" cy="641350"/>
          </a:xfrm>
          <a:prstGeom prst="rect">
            <a:avLst/>
          </a:prstGeom>
          <a:noFill/>
          <a:ln w="9525">
            <a:noFill/>
            <a:miter lim="800000"/>
            <a:headEnd/>
            <a:tailEnd/>
          </a:ln>
        </p:spPr>
        <p:txBody>
          <a:bodyPr wrap="none">
            <a:spAutoFit/>
          </a:bodyPr>
          <a:lstStyle/>
          <a:p>
            <a:r>
              <a:rPr lang="en-US" sz="3600"/>
              <a:t>s</a:t>
            </a:r>
          </a:p>
        </p:txBody>
      </p:sp>
      <p:sp>
        <p:nvSpPr>
          <p:cNvPr id="206890" name="TextBox 31"/>
          <p:cNvSpPr txBox="1">
            <a:spLocks noChangeArrowheads="1"/>
          </p:cNvSpPr>
          <p:nvPr/>
        </p:nvSpPr>
        <p:spPr bwMode="auto">
          <a:xfrm>
            <a:off x="6661150" y="2819400"/>
            <a:ext cx="438150" cy="641350"/>
          </a:xfrm>
          <a:prstGeom prst="rect">
            <a:avLst/>
          </a:prstGeom>
          <a:noFill/>
          <a:ln w="9525">
            <a:noFill/>
            <a:miter lim="800000"/>
            <a:headEnd/>
            <a:tailEnd/>
          </a:ln>
        </p:spPr>
        <p:txBody>
          <a:bodyPr wrap="none">
            <a:spAutoFit/>
          </a:bodyPr>
          <a:lstStyle/>
          <a:p>
            <a:r>
              <a:rPr lang="en-US" sz="3600"/>
              <a:t>2</a:t>
            </a:r>
          </a:p>
        </p:txBody>
      </p:sp>
      <p:sp>
        <p:nvSpPr>
          <p:cNvPr id="206891" name="TextBox 31"/>
          <p:cNvSpPr txBox="1">
            <a:spLocks noChangeArrowheads="1"/>
          </p:cNvSpPr>
          <p:nvPr/>
        </p:nvSpPr>
        <p:spPr bwMode="auto">
          <a:xfrm>
            <a:off x="7086600" y="1676400"/>
            <a:ext cx="438150" cy="641350"/>
          </a:xfrm>
          <a:prstGeom prst="rect">
            <a:avLst/>
          </a:prstGeom>
          <a:noFill/>
          <a:ln w="9525">
            <a:noFill/>
            <a:miter lim="800000"/>
            <a:headEnd/>
            <a:tailEnd/>
          </a:ln>
        </p:spPr>
        <p:txBody>
          <a:bodyPr wrap="none">
            <a:spAutoFit/>
          </a:bodyPr>
          <a:lstStyle/>
          <a:p>
            <a:r>
              <a:rPr lang="en-US" sz="3600">
                <a:solidFill>
                  <a:srgbClr val="FF3300"/>
                </a:solidFill>
              </a:rPr>
              <a:t>2</a:t>
            </a:r>
          </a:p>
        </p:txBody>
      </p:sp>
      <p:cxnSp>
        <p:nvCxnSpPr>
          <p:cNvPr id="8" name="Straight Connector 30"/>
          <p:cNvCxnSpPr/>
          <p:nvPr/>
        </p:nvCxnSpPr>
        <p:spPr>
          <a:xfrm flipV="1">
            <a:off x="1828800" y="3733800"/>
            <a:ext cx="533400" cy="4572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06893" name="TextBox 31"/>
          <p:cNvSpPr txBox="1">
            <a:spLocks noChangeArrowheads="1"/>
          </p:cNvSpPr>
          <p:nvPr/>
        </p:nvSpPr>
        <p:spPr bwMode="auto">
          <a:xfrm>
            <a:off x="2381250" y="3625850"/>
            <a:ext cx="438150" cy="641350"/>
          </a:xfrm>
          <a:prstGeom prst="rect">
            <a:avLst/>
          </a:prstGeom>
          <a:noFill/>
          <a:ln w="9525">
            <a:noFill/>
            <a:miter lim="800000"/>
            <a:headEnd/>
            <a:tailEnd/>
          </a:ln>
        </p:spPr>
        <p:txBody>
          <a:bodyPr wrap="none">
            <a:spAutoFit/>
          </a:bodyPr>
          <a:lstStyle/>
          <a:p>
            <a:r>
              <a:rPr lang="en-US" sz="3600"/>
              <a:t>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876"/>
                                        </p:tgtEl>
                                        <p:attrNameLst>
                                          <p:attrName>style.visibility</p:attrName>
                                        </p:attrNameLst>
                                      </p:cBhvr>
                                      <p:to>
                                        <p:strVal val="visible"/>
                                      </p:to>
                                    </p:set>
                                    <p:animEffect transition="in" filter="blinds(horizontal)">
                                      <p:cBhvr>
                                        <p:cTn id="7" dur="500"/>
                                        <p:tgtEl>
                                          <p:spTgt spid="2068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6874"/>
                                        </p:tgtEl>
                                        <p:attrNameLst>
                                          <p:attrName>style.visibility</p:attrName>
                                        </p:attrNameLst>
                                      </p:cBhvr>
                                      <p:to>
                                        <p:strVal val="visible"/>
                                      </p:to>
                                    </p:set>
                                    <p:animEffect transition="in" filter="blinds(horizontal)">
                                      <p:cBhvr>
                                        <p:cTn id="12" dur="500"/>
                                        <p:tgtEl>
                                          <p:spTgt spid="20687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6878"/>
                                        </p:tgtEl>
                                        <p:attrNameLst>
                                          <p:attrName>style.visibility</p:attrName>
                                        </p:attrNameLst>
                                      </p:cBhvr>
                                      <p:to>
                                        <p:strVal val="visible"/>
                                      </p:to>
                                    </p:set>
                                    <p:animEffect transition="in" filter="blinds(horizontal)">
                                      <p:cBhvr>
                                        <p:cTn id="22" dur="500"/>
                                        <p:tgtEl>
                                          <p:spTgt spid="2068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6893"/>
                                        </p:tgtEl>
                                        <p:attrNameLst>
                                          <p:attrName>style.visibility</p:attrName>
                                        </p:attrNameLst>
                                      </p:cBhvr>
                                      <p:to>
                                        <p:strVal val="visible"/>
                                      </p:to>
                                    </p:set>
                                    <p:animEffect transition="in" filter="blinds(horizontal)">
                                      <p:cBhvr>
                                        <p:cTn id="32" dur="500"/>
                                        <p:tgtEl>
                                          <p:spTgt spid="20689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6879"/>
                                        </p:tgtEl>
                                        <p:attrNameLst>
                                          <p:attrName>style.visibility</p:attrName>
                                        </p:attrNameLst>
                                      </p:cBhvr>
                                      <p:to>
                                        <p:strVal val="visible"/>
                                      </p:to>
                                    </p:set>
                                    <p:animEffect transition="in" filter="blinds(horizontal)">
                                      <p:cBhvr>
                                        <p:cTn id="37" dur="500"/>
                                        <p:tgtEl>
                                          <p:spTgt spid="20687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6885"/>
                                        </p:tgtEl>
                                        <p:attrNameLst>
                                          <p:attrName>style.visibility</p:attrName>
                                        </p:attrNameLst>
                                      </p:cBhvr>
                                      <p:to>
                                        <p:strVal val="visible"/>
                                      </p:to>
                                    </p:set>
                                    <p:animEffect transition="in" filter="blinds(horizontal)">
                                      <p:cBhvr>
                                        <p:cTn id="47" dur="500"/>
                                        <p:tgtEl>
                                          <p:spTgt spid="206885"/>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06882"/>
                                        </p:tgtEl>
                                        <p:attrNameLst>
                                          <p:attrName>style.visibility</p:attrName>
                                        </p:attrNameLst>
                                      </p:cBhvr>
                                      <p:to>
                                        <p:strVal val="visible"/>
                                      </p:to>
                                    </p:set>
                                    <p:animEffect transition="in" filter="blinds(horizontal)">
                                      <p:cBhvr>
                                        <p:cTn id="50" dur="500"/>
                                        <p:tgtEl>
                                          <p:spTgt spid="20688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linds(horizontal)">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06890"/>
                                        </p:tgtEl>
                                        <p:attrNameLst>
                                          <p:attrName>style.visibility</p:attrName>
                                        </p:attrNameLst>
                                      </p:cBhvr>
                                      <p:to>
                                        <p:strVal val="visible"/>
                                      </p:to>
                                    </p:set>
                                    <p:animEffect transition="in" filter="blinds(horizontal)">
                                      <p:cBhvr>
                                        <p:cTn id="60" dur="500"/>
                                        <p:tgtEl>
                                          <p:spTgt spid="206890"/>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206889"/>
                                        </p:tgtEl>
                                        <p:attrNameLst>
                                          <p:attrName>style.visibility</p:attrName>
                                        </p:attrNameLst>
                                      </p:cBhvr>
                                      <p:to>
                                        <p:strVal val="visible"/>
                                      </p:to>
                                    </p:set>
                                    <p:animEffect transition="in" filter="blinds(horizontal)">
                                      <p:cBhvr>
                                        <p:cTn id="63" dur="500"/>
                                        <p:tgtEl>
                                          <p:spTgt spid="206889"/>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206891"/>
                                        </p:tgtEl>
                                        <p:attrNameLst>
                                          <p:attrName>style.visibility</p:attrName>
                                        </p:attrNameLst>
                                      </p:cBhvr>
                                      <p:to>
                                        <p:strVal val="visible"/>
                                      </p:to>
                                    </p:set>
                                    <p:animEffect transition="in" filter="blinds(horizontal)">
                                      <p:cBhvr>
                                        <p:cTn id="68" dur="500"/>
                                        <p:tgtEl>
                                          <p:spTgt spid="206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74" grpId="0"/>
      <p:bldP spid="206876" grpId="0"/>
      <p:bldP spid="206878" grpId="0"/>
      <p:bldP spid="206879" grpId="0"/>
      <p:bldP spid="206882" grpId="0"/>
      <p:bldP spid="206885" grpId="0"/>
      <p:bldP spid="206889" grpId="0"/>
      <p:bldP spid="206890" grpId="0"/>
      <p:bldP spid="206891" grpId="0"/>
      <p:bldP spid="2068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1600200"/>
            <a:ext cx="8229600" cy="914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9394" name="Picture 4"/>
          <p:cNvPicPr>
            <a:picLocks noGrp="1" noChangeAspect="1" noChangeArrowheads="1"/>
          </p:cNvPicPr>
          <p:nvPr>
            <p:ph type="title"/>
          </p:nvPr>
        </p:nvPicPr>
        <p:blipFill>
          <a:blip r:embed="rId3"/>
          <a:srcRect/>
          <a:stretch>
            <a:fillRect/>
          </a:stretch>
        </p:blipFill>
        <p:spPr>
          <a:xfrm>
            <a:off x="2133600" y="76200"/>
            <a:ext cx="6781800" cy="1524000"/>
          </a:xfrm>
        </p:spPr>
      </p:pic>
      <p:sp>
        <p:nvSpPr>
          <p:cNvPr id="59395" name="Content Placeholder 3"/>
          <p:cNvSpPr>
            <a:spLocks noGrp="1"/>
          </p:cNvSpPr>
          <p:nvPr>
            <p:ph idx="1"/>
          </p:nvPr>
        </p:nvSpPr>
        <p:spPr/>
        <p:txBody>
          <a:bodyPr/>
          <a:lstStyle/>
          <a:p>
            <a:pPr algn="ctr">
              <a:buFont typeface="Arial" charset="0"/>
              <a:buNone/>
            </a:pPr>
            <a:r>
              <a:rPr lang="en-US" sz="4400" u="sng" smtClean="0">
                <a:solidFill>
                  <a:srgbClr val="FF3300"/>
                </a:solidFill>
              </a:rPr>
              <a:t>2</a:t>
            </a:r>
            <a:r>
              <a:rPr lang="en-US" sz="4400" smtClean="0"/>
              <a:t>AlCl</a:t>
            </a:r>
            <a:r>
              <a:rPr lang="en-US" sz="4400" baseline="-25000" smtClean="0"/>
              <a:t>3</a:t>
            </a:r>
            <a:r>
              <a:rPr lang="en-US" sz="4400" smtClean="0"/>
              <a:t> + </a:t>
            </a:r>
            <a:r>
              <a:rPr lang="en-US" sz="4400" u="sng" smtClean="0">
                <a:solidFill>
                  <a:srgbClr val="FF3300"/>
                </a:solidFill>
              </a:rPr>
              <a:t>3</a:t>
            </a:r>
            <a:r>
              <a:rPr lang="en-US" sz="4400" smtClean="0"/>
              <a:t>H</a:t>
            </a:r>
            <a:r>
              <a:rPr lang="en-US" sz="4400" baseline="-25000" smtClean="0"/>
              <a:t>2</a:t>
            </a:r>
            <a:r>
              <a:rPr lang="en-US" sz="4400" smtClean="0"/>
              <a:t>			</a:t>
            </a:r>
            <a:r>
              <a:rPr lang="en-US" sz="4400" u="sng" smtClean="0">
                <a:solidFill>
                  <a:srgbClr val="FF3300"/>
                </a:solidFill>
              </a:rPr>
              <a:t>6</a:t>
            </a:r>
            <a:r>
              <a:rPr lang="en-US" sz="4400" smtClean="0"/>
              <a:t>HCl + </a:t>
            </a:r>
            <a:r>
              <a:rPr lang="en-US" sz="4400" u="sng" smtClean="0">
                <a:solidFill>
                  <a:srgbClr val="FF3300"/>
                </a:solidFill>
              </a:rPr>
              <a:t>2</a:t>
            </a:r>
            <a:r>
              <a:rPr lang="en-US" sz="4400" smtClean="0"/>
              <a:t>Al</a:t>
            </a:r>
          </a:p>
          <a:p>
            <a:pPr algn="ctr">
              <a:buFont typeface="Arial" charset="0"/>
              <a:buNone/>
            </a:pPr>
            <a:endParaRPr lang="en-US" smtClean="0"/>
          </a:p>
          <a:p>
            <a:pPr>
              <a:buFont typeface="Arial" charset="0"/>
              <a:buNone/>
            </a:pPr>
            <a:r>
              <a:rPr lang="en-US" smtClean="0"/>
              <a:t> </a:t>
            </a:r>
          </a:p>
        </p:txBody>
      </p:sp>
      <p:sp>
        <p:nvSpPr>
          <p:cNvPr id="6" name="Right Arrow 5"/>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Straight Arrow Connector 14"/>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743200" y="4953000"/>
            <a:ext cx="3810000" cy="923330"/>
          </a:xfrm>
          <a:prstGeom prst="rect">
            <a:avLst/>
          </a:prstGeom>
          <a:noFill/>
        </p:spPr>
        <p:txBody>
          <a:bodyPr>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Balanced</a:t>
            </a:r>
          </a:p>
        </p:txBody>
      </p:sp>
      <p:sp>
        <p:nvSpPr>
          <p:cNvPr id="30" name="Smiley Face 29"/>
          <p:cNvSpPr/>
          <p:nvPr/>
        </p:nvSpPr>
        <p:spPr>
          <a:xfrm>
            <a:off x="6477000" y="4953000"/>
            <a:ext cx="990600" cy="10668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400" name="TextBox 30"/>
          <p:cNvSpPr txBox="1">
            <a:spLocks noChangeArrowheads="1"/>
          </p:cNvSpPr>
          <p:nvPr/>
        </p:nvSpPr>
        <p:spPr bwMode="auto">
          <a:xfrm>
            <a:off x="838200" y="6248400"/>
            <a:ext cx="8208963" cy="369888"/>
          </a:xfrm>
          <a:prstGeom prst="rect">
            <a:avLst/>
          </a:prstGeom>
          <a:noFill/>
          <a:ln w="9525">
            <a:noFill/>
            <a:miter lim="800000"/>
            <a:headEnd/>
            <a:tailEnd/>
          </a:ln>
        </p:spPr>
        <p:txBody>
          <a:bodyPr wrap="none">
            <a:spAutoFit/>
          </a:bodyPr>
          <a:lstStyle/>
          <a:p>
            <a:r>
              <a:rPr lang="en-US"/>
              <a:t>Coefficients multiply all atoms of the element or compound they are in front of. </a:t>
            </a:r>
          </a:p>
        </p:txBody>
      </p:sp>
      <p:sp>
        <p:nvSpPr>
          <p:cNvPr id="59401" name="TextBox 31"/>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Al  = </a:t>
            </a:r>
          </a:p>
        </p:txBody>
      </p:sp>
      <p:sp>
        <p:nvSpPr>
          <p:cNvPr id="59402" name="TextBox 32"/>
          <p:cNvSpPr txBox="1">
            <a:spLocks noChangeArrowheads="1"/>
          </p:cNvSpPr>
          <p:nvPr/>
        </p:nvSpPr>
        <p:spPr bwMode="auto">
          <a:xfrm>
            <a:off x="5181600" y="2819400"/>
            <a:ext cx="1249363" cy="646113"/>
          </a:xfrm>
          <a:prstGeom prst="rect">
            <a:avLst/>
          </a:prstGeom>
          <a:noFill/>
          <a:ln w="9525">
            <a:noFill/>
            <a:miter lim="800000"/>
            <a:headEnd/>
            <a:tailEnd/>
          </a:ln>
        </p:spPr>
        <p:txBody>
          <a:bodyPr wrap="none">
            <a:spAutoFit/>
          </a:bodyPr>
          <a:lstStyle/>
          <a:p>
            <a:r>
              <a:rPr lang="en-US" sz="3600"/>
              <a:t>Al  = </a:t>
            </a:r>
          </a:p>
        </p:txBody>
      </p:sp>
      <p:sp>
        <p:nvSpPr>
          <p:cNvPr id="59403" name="TextBox 33"/>
          <p:cNvSpPr txBox="1">
            <a:spLocks noChangeArrowheads="1"/>
          </p:cNvSpPr>
          <p:nvPr/>
        </p:nvSpPr>
        <p:spPr bwMode="auto">
          <a:xfrm>
            <a:off x="5181600" y="3505200"/>
            <a:ext cx="1263650" cy="641350"/>
          </a:xfrm>
          <a:prstGeom prst="rect">
            <a:avLst/>
          </a:prstGeom>
          <a:noFill/>
          <a:ln w="9525">
            <a:noFill/>
            <a:miter lim="800000"/>
            <a:headEnd/>
            <a:tailEnd/>
          </a:ln>
        </p:spPr>
        <p:txBody>
          <a:bodyPr wrap="none">
            <a:spAutoFit/>
          </a:bodyPr>
          <a:lstStyle/>
          <a:p>
            <a:r>
              <a:rPr lang="en-US" sz="3600"/>
              <a:t>Cl  = </a:t>
            </a:r>
          </a:p>
        </p:txBody>
      </p:sp>
      <p:sp>
        <p:nvSpPr>
          <p:cNvPr id="59404" name="TextBox 34"/>
          <p:cNvSpPr txBox="1">
            <a:spLocks noChangeArrowheads="1"/>
          </p:cNvSpPr>
          <p:nvPr/>
        </p:nvSpPr>
        <p:spPr bwMode="auto">
          <a:xfrm>
            <a:off x="762000" y="3617913"/>
            <a:ext cx="1263650" cy="641350"/>
          </a:xfrm>
          <a:prstGeom prst="rect">
            <a:avLst/>
          </a:prstGeom>
          <a:noFill/>
          <a:ln w="9525">
            <a:noFill/>
            <a:miter lim="800000"/>
            <a:headEnd/>
            <a:tailEnd/>
          </a:ln>
        </p:spPr>
        <p:txBody>
          <a:bodyPr wrap="none">
            <a:spAutoFit/>
          </a:bodyPr>
          <a:lstStyle/>
          <a:p>
            <a:r>
              <a:rPr lang="en-US" sz="3600"/>
              <a:t>Cl  = </a:t>
            </a:r>
          </a:p>
        </p:txBody>
      </p:sp>
      <p:sp>
        <p:nvSpPr>
          <p:cNvPr id="59405" name="TextBox 35"/>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H   = </a:t>
            </a:r>
          </a:p>
        </p:txBody>
      </p:sp>
      <p:sp>
        <p:nvSpPr>
          <p:cNvPr id="59406" name="TextBox 36"/>
          <p:cNvSpPr txBox="1">
            <a:spLocks noChangeArrowheads="1"/>
          </p:cNvSpPr>
          <p:nvPr/>
        </p:nvSpPr>
        <p:spPr bwMode="auto">
          <a:xfrm>
            <a:off x="5181600" y="4191000"/>
            <a:ext cx="1279525" cy="646113"/>
          </a:xfrm>
          <a:prstGeom prst="rect">
            <a:avLst/>
          </a:prstGeom>
          <a:noFill/>
          <a:ln w="9525">
            <a:noFill/>
            <a:miter lim="800000"/>
            <a:headEnd/>
            <a:tailEnd/>
          </a:ln>
        </p:spPr>
        <p:txBody>
          <a:bodyPr>
            <a:spAutoFit/>
          </a:bodyPr>
          <a:lstStyle/>
          <a:p>
            <a:r>
              <a:rPr lang="en-US" sz="3600"/>
              <a:t>H   = </a:t>
            </a:r>
          </a:p>
        </p:txBody>
      </p:sp>
      <p:sp>
        <p:nvSpPr>
          <p:cNvPr id="59407" name="TextBox 37"/>
          <p:cNvSpPr txBox="1">
            <a:spLocks noChangeArrowheads="1"/>
          </p:cNvSpPr>
          <p:nvPr/>
        </p:nvSpPr>
        <p:spPr bwMode="auto">
          <a:xfrm>
            <a:off x="1798638" y="2895600"/>
            <a:ext cx="2236787" cy="646113"/>
          </a:xfrm>
          <a:prstGeom prst="rect">
            <a:avLst/>
          </a:prstGeom>
          <a:noFill/>
          <a:ln w="9525">
            <a:noFill/>
            <a:miter lim="800000"/>
            <a:headEnd/>
            <a:tailEnd/>
          </a:ln>
        </p:spPr>
        <p:txBody>
          <a:bodyPr wrap="none">
            <a:spAutoFit/>
          </a:bodyPr>
          <a:lstStyle/>
          <a:p>
            <a:r>
              <a:rPr lang="en-US" sz="3600"/>
              <a:t>1   2 atom</a:t>
            </a:r>
          </a:p>
        </p:txBody>
      </p:sp>
      <p:sp>
        <p:nvSpPr>
          <p:cNvPr id="59408" name="TextBox 38"/>
          <p:cNvSpPr txBox="1">
            <a:spLocks noChangeArrowheads="1"/>
          </p:cNvSpPr>
          <p:nvPr/>
        </p:nvSpPr>
        <p:spPr bwMode="auto">
          <a:xfrm>
            <a:off x="6208713" y="2819400"/>
            <a:ext cx="2492375" cy="646113"/>
          </a:xfrm>
          <a:prstGeom prst="rect">
            <a:avLst/>
          </a:prstGeom>
          <a:noFill/>
          <a:ln w="9525">
            <a:noFill/>
            <a:miter lim="800000"/>
            <a:headEnd/>
            <a:tailEnd/>
          </a:ln>
        </p:spPr>
        <p:txBody>
          <a:bodyPr wrap="none">
            <a:spAutoFit/>
          </a:bodyPr>
          <a:lstStyle/>
          <a:p>
            <a:r>
              <a:rPr lang="en-US" sz="3600"/>
              <a:t>1    2  atom</a:t>
            </a:r>
          </a:p>
        </p:txBody>
      </p:sp>
      <p:sp>
        <p:nvSpPr>
          <p:cNvPr id="59409" name="TextBox 39"/>
          <p:cNvSpPr txBox="1">
            <a:spLocks noChangeArrowheads="1"/>
          </p:cNvSpPr>
          <p:nvPr/>
        </p:nvSpPr>
        <p:spPr bwMode="auto">
          <a:xfrm>
            <a:off x="6280150" y="4230688"/>
            <a:ext cx="2749550" cy="646112"/>
          </a:xfrm>
          <a:prstGeom prst="rect">
            <a:avLst/>
          </a:prstGeom>
          <a:noFill/>
          <a:ln w="9525">
            <a:noFill/>
            <a:miter lim="800000"/>
            <a:headEnd/>
            <a:tailEnd/>
          </a:ln>
        </p:spPr>
        <p:txBody>
          <a:bodyPr wrap="none">
            <a:spAutoFit/>
          </a:bodyPr>
          <a:lstStyle/>
          <a:p>
            <a:r>
              <a:rPr lang="en-US" sz="3600"/>
              <a:t>1   3  6 atom</a:t>
            </a:r>
          </a:p>
        </p:txBody>
      </p:sp>
      <p:sp>
        <p:nvSpPr>
          <p:cNvPr id="59410" name="TextBox 40"/>
          <p:cNvSpPr txBox="1">
            <a:spLocks noChangeArrowheads="1"/>
          </p:cNvSpPr>
          <p:nvPr/>
        </p:nvSpPr>
        <p:spPr bwMode="auto">
          <a:xfrm>
            <a:off x="6284913" y="3468688"/>
            <a:ext cx="2749550" cy="646112"/>
          </a:xfrm>
          <a:prstGeom prst="rect">
            <a:avLst/>
          </a:prstGeom>
          <a:noFill/>
          <a:ln w="9525">
            <a:noFill/>
            <a:miter lim="800000"/>
            <a:headEnd/>
            <a:tailEnd/>
          </a:ln>
        </p:spPr>
        <p:txBody>
          <a:bodyPr wrap="none">
            <a:spAutoFit/>
          </a:bodyPr>
          <a:lstStyle/>
          <a:p>
            <a:r>
              <a:rPr lang="en-US" sz="3600"/>
              <a:t>1   3  6 atom</a:t>
            </a:r>
          </a:p>
        </p:txBody>
      </p:sp>
      <p:sp>
        <p:nvSpPr>
          <p:cNvPr id="59411" name="TextBox 41"/>
          <p:cNvSpPr txBox="1">
            <a:spLocks noChangeArrowheads="1"/>
          </p:cNvSpPr>
          <p:nvPr/>
        </p:nvSpPr>
        <p:spPr bwMode="auto">
          <a:xfrm>
            <a:off x="1833563" y="3657600"/>
            <a:ext cx="2236787" cy="646113"/>
          </a:xfrm>
          <a:prstGeom prst="rect">
            <a:avLst/>
          </a:prstGeom>
          <a:noFill/>
          <a:ln w="9525">
            <a:noFill/>
            <a:miter lim="800000"/>
            <a:headEnd/>
            <a:tailEnd/>
          </a:ln>
        </p:spPr>
        <p:txBody>
          <a:bodyPr wrap="none">
            <a:spAutoFit/>
          </a:bodyPr>
          <a:lstStyle/>
          <a:p>
            <a:r>
              <a:rPr lang="en-US" sz="3600"/>
              <a:t>3   6 atom</a:t>
            </a:r>
          </a:p>
        </p:txBody>
      </p:sp>
      <p:sp>
        <p:nvSpPr>
          <p:cNvPr id="59412" name="TextBox 42"/>
          <p:cNvSpPr txBox="1">
            <a:spLocks noChangeArrowheads="1"/>
          </p:cNvSpPr>
          <p:nvPr/>
        </p:nvSpPr>
        <p:spPr bwMode="auto">
          <a:xfrm>
            <a:off x="1828800" y="4303713"/>
            <a:ext cx="2236788" cy="646112"/>
          </a:xfrm>
          <a:prstGeom prst="rect">
            <a:avLst/>
          </a:prstGeom>
          <a:noFill/>
          <a:ln w="9525">
            <a:noFill/>
            <a:miter lim="800000"/>
            <a:headEnd/>
            <a:tailEnd/>
          </a:ln>
        </p:spPr>
        <p:txBody>
          <a:bodyPr wrap="none">
            <a:spAutoFit/>
          </a:bodyPr>
          <a:lstStyle/>
          <a:p>
            <a:r>
              <a:rPr lang="en-US" sz="3600"/>
              <a:t>2   6 atom</a:t>
            </a:r>
          </a:p>
        </p:txBody>
      </p:sp>
      <p:cxnSp>
        <p:nvCxnSpPr>
          <p:cNvPr id="44" name="Straight Connector 43"/>
          <p:cNvCxnSpPr/>
          <p:nvPr/>
        </p:nvCxnSpPr>
        <p:spPr>
          <a:xfrm flipV="1">
            <a:off x="6858000" y="3657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6858000" y="4343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1828800" y="4419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324600" y="4343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24600" y="3581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1828800" y="38100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1828800" y="30480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6248400" y="29718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4"/>
          <p:cNvSpPr>
            <a:spLocks noGrp="1"/>
          </p:cNvSpPr>
          <p:nvPr>
            <p:ph type="ctrTitle"/>
          </p:nvPr>
        </p:nvSpPr>
        <p:spPr/>
        <p:txBody>
          <a:bodyPr/>
          <a:lstStyle/>
          <a:p>
            <a:r>
              <a:rPr lang="en-US" smtClean="0"/>
              <a:t>Practice</a:t>
            </a:r>
          </a:p>
        </p:txBody>
      </p:sp>
      <p:sp>
        <p:nvSpPr>
          <p:cNvPr id="61442" name="Rectangle 5"/>
          <p:cNvSpPr>
            <a:spLocks noGrp="1"/>
          </p:cNvSpPr>
          <p:nvPr>
            <p:ph type="subTitle" idx="1"/>
          </p:nvPr>
        </p:nvSpPr>
        <p:spPr/>
        <p:txBody>
          <a:bodyPr/>
          <a:lstStyle/>
          <a:p>
            <a:r>
              <a:rPr lang="en-US" smtClean="0"/>
              <a:t>In your groups balance the following equations using the method that you just learned.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381000" y="1371600"/>
            <a:ext cx="87630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466" name="Rectangle 2"/>
          <p:cNvSpPr>
            <a:spLocks noGrp="1" noChangeArrowheads="1"/>
          </p:cNvSpPr>
          <p:nvPr>
            <p:ph type="title"/>
          </p:nvPr>
        </p:nvSpPr>
        <p:spPr/>
        <p:txBody>
          <a:bodyPr/>
          <a:lstStyle/>
          <a:p>
            <a:r>
              <a:rPr lang="en-US" sz="5400" smtClean="0"/>
              <a:t>Practice</a:t>
            </a:r>
          </a:p>
        </p:txBody>
      </p:sp>
      <p:sp>
        <p:nvSpPr>
          <p:cNvPr id="62467" name="Content Placeholder 3"/>
          <p:cNvSpPr>
            <a:spLocks noGrp="1"/>
          </p:cNvSpPr>
          <p:nvPr>
            <p:ph idx="1"/>
          </p:nvPr>
        </p:nvSpPr>
        <p:spPr>
          <a:xfrm>
            <a:off x="457200" y="1600200"/>
            <a:ext cx="8229600" cy="4525963"/>
          </a:xfrm>
        </p:spPr>
        <p:txBody>
          <a:bodyPr/>
          <a:lstStyle/>
          <a:p>
            <a:pPr algn="ctr">
              <a:buFont typeface="Arial" charset="0"/>
              <a:buNone/>
            </a:pPr>
            <a:r>
              <a:rPr lang="en-US" sz="4400" smtClean="0"/>
              <a:t>Fe +  H</a:t>
            </a:r>
            <a:r>
              <a:rPr lang="en-US" sz="4400" baseline="-25000" smtClean="0"/>
              <a:t>2</a:t>
            </a:r>
            <a:r>
              <a:rPr lang="en-US" sz="4400" smtClean="0"/>
              <a:t>O			Fe</a:t>
            </a:r>
            <a:r>
              <a:rPr lang="en-US" sz="4400" baseline="-25000" smtClean="0"/>
              <a:t>2</a:t>
            </a:r>
            <a:r>
              <a:rPr lang="en-US" sz="4400" smtClean="0"/>
              <a:t>O</a:t>
            </a:r>
            <a:r>
              <a:rPr lang="en-US" sz="4400" baseline="-25000" smtClean="0"/>
              <a:t>3</a:t>
            </a:r>
            <a:r>
              <a:rPr lang="en-US" sz="4400" smtClean="0"/>
              <a:t> + H</a:t>
            </a:r>
            <a:r>
              <a:rPr lang="en-US" sz="4400" baseline="-25000" smtClean="0"/>
              <a:t>2</a:t>
            </a:r>
            <a:endParaRPr lang="en-US" sz="4400" smtClean="0"/>
          </a:p>
          <a:p>
            <a:pPr algn="ctr">
              <a:buFont typeface="Arial" charset="0"/>
              <a:buNone/>
            </a:pPr>
            <a:endParaRPr lang="en-US" smtClean="0"/>
          </a:p>
          <a:p>
            <a:pPr>
              <a:buFont typeface="Arial" charset="0"/>
              <a:buNone/>
            </a:pPr>
            <a:r>
              <a:rPr lang="en-US" smtClean="0"/>
              <a:t> </a:t>
            </a:r>
          </a:p>
        </p:txBody>
      </p:sp>
      <p:sp>
        <p:nvSpPr>
          <p:cNvPr id="8" name="Right Arrow 7"/>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573" name="TextBox 31"/>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Fe = </a:t>
            </a:r>
          </a:p>
        </p:txBody>
      </p:sp>
      <p:sp>
        <p:nvSpPr>
          <p:cNvPr id="109574" name="TextBox 32"/>
          <p:cNvSpPr txBox="1">
            <a:spLocks noChangeArrowheads="1"/>
          </p:cNvSpPr>
          <p:nvPr/>
        </p:nvSpPr>
        <p:spPr bwMode="auto">
          <a:xfrm>
            <a:off x="5181600" y="2819400"/>
            <a:ext cx="1377950" cy="646113"/>
          </a:xfrm>
          <a:prstGeom prst="rect">
            <a:avLst/>
          </a:prstGeom>
          <a:noFill/>
          <a:ln w="9525">
            <a:noFill/>
            <a:miter lim="800000"/>
            <a:headEnd/>
            <a:tailEnd/>
          </a:ln>
        </p:spPr>
        <p:txBody>
          <a:bodyPr wrap="none">
            <a:spAutoFit/>
          </a:bodyPr>
          <a:lstStyle/>
          <a:p>
            <a:r>
              <a:rPr lang="en-US" sz="3600"/>
              <a:t>Fe  = </a:t>
            </a:r>
          </a:p>
        </p:txBody>
      </p:sp>
      <p:sp>
        <p:nvSpPr>
          <p:cNvPr id="109575" name="TextBox 33"/>
          <p:cNvSpPr txBox="1">
            <a:spLocks noChangeArrowheads="1"/>
          </p:cNvSpPr>
          <p:nvPr/>
        </p:nvSpPr>
        <p:spPr bwMode="auto">
          <a:xfrm>
            <a:off x="5181600" y="3505200"/>
            <a:ext cx="1300163" cy="646113"/>
          </a:xfrm>
          <a:prstGeom prst="rect">
            <a:avLst/>
          </a:prstGeom>
          <a:noFill/>
          <a:ln w="9525">
            <a:noFill/>
            <a:miter lim="800000"/>
            <a:headEnd/>
            <a:tailEnd/>
          </a:ln>
        </p:spPr>
        <p:txBody>
          <a:bodyPr wrap="none">
            <a:spAutoFit/>
          </a:bodyPr>
          <a:lstStyle/>
          <a:p>
            <a:r>
              <a:rPr lang="en-US" sz="3600"/>
              <a:t>H   = </a:t>
            </a:r>
          </a:p>
        </p:txBody>
      </p:sp>
      <p:sp>
        <p:nvSpPr>
          <p:cNvPr id="109576" name="TextBox 34"/>
          <p:cNvSpPr txBox="1">
            <a:spLocks noChangeArrowheads="1"/>
          </p:cNvSpPr>
          <p:nvPr/>
        </p:nvSpPr>
        <p:spPr bwMode="auto">
          <a:xfrm>
            <a:off x="762000" y="3617913"/>
            <a:ext cx="1300163" cy="646112"/>
          </a:xfrm>
          <a:prstGeom prst="rect">
            <a:avLst/>
          </a:prstGeom>
          <a:noFill/>
          <a:ln w="9525">
            <a:noFill/>
            <a:miter lim="800000"/>
            <a:headEnd/>
            <a:tailEnd/>
          </a:ln>
        </p:spPr>
        <p:txBody>
          <a:bodyPr wrap="none">
            <a:spAutoFit/>
          </a:bodyPr>
          <a:lstStyle/>
          <a:p>
            <a:r>
              <a:rPr lang="en-US" sz="3600"/>
              <a:t>H   = </a:t>
            </a:r>
          </a:p>
        </p:txBody>
      </p:sp>
      <p:sp>
        <p:nvSpPr>
          <p:cNvPr id="109577" name="TextBox 35"/>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O   = </a:t>
            </a:r>
          </a:p>
        </p:txBody>
      </p:sp>
      <p:sp>
        <p:nvSpPr>
          <p:cNvPr id="109578" name="TextBox 36"/>
          <p:cNvSpPr txBox="1">
            <a:spLocks noChangeArrowheads="1"/>
          </p:cNvSpPr>
          <p:nvPr/>
        </p:nvSpPr>
        <p:spPr bwMode="auto">
          <a:xfrm>
            <a:off x="5181600" y="4191000"/>
            <a:ext cx="1279525" cy="646113"/>
          </a:xfrm>
          <a:prstGeom prst="rect">
            <a:avLst/>
          </a:prstGeom>
          <a:noFill/>
          <a:ln w="9525">
            <a:noFill/>
            <a:miter lim="800000"/>
            <a:headEnd/>
            <a:tailEnd/>
          </a:ln>
        </p:spPr>
        <p:txBody>
          <a:bodyPr>
            <a:spAutoFit/>
          </a:bodyPr>
          <a:lstStyle/>
          <a:p>
            <a:r>
              <a:rPr lang="en-US" sz="3600"/>
              <a:t>O   = </a:t>
            </a:r>
          </a:p>
        </p:txBody>
      </p:sp>
      <p:sp>
        <p:nvSpPr>
          <p:cNvPr id="52236" name="TextBox 37"/>
          <p:cNvSpPr txBox="1">
            <a:spLocks noChangeArrowheads="1"/>
          </p:cNvSpPr>
          <p:nvPr/>
        </p:nvSpPr>
        <p:spPr bwMode="auto">
          <a:xfrm>
            <a:off x="1798638" y="2895600"/>
            <a:ext cx="1724025" cy="646113"/>
          </a:xfrm>
          <a:prstGeom prst="rect">
            <a:avLst/>
          </a:prstGeom>
          <a:noFill/>
          <a:ln w="9525">
            <a:noFill/>
            <a:miter lim="800000"/>
            <a:headEnd/>
            <a:tailEnd/>
          </a:ln>
        </p:spPr>
        <p:txBody>
          <a:bodyPr wrap="none">
            <a:spAutoFit/>
          </a:bodyPr>
          <a:lstStyle/>
          <a:p>
            <a:r>
              <a:rPr lang="en-US" sz="3600"/>
              <a:t> 1 atom</a:t>
            </a:r>
          </a:p>
        </p:txBody>
      </p:sp>
      <p:sp>
        <p:nvSpPr>
          <p:cNvPr id="52237" name="TextBox 38"/>
          <p:cNvSpPr txBox="1">
            <a:spLocks noChangeArrowheads="1"/>
          </p:cNvSpPr>
          <p:nvPr/>
        </p:nvSpPr>
        <p:spPr bwMode="auto">
          <a:xfrm>
            <a:off x="6208713" y="2819400"/>
            <a:ext cx="2082800" cy="646113"/>
          </a:xfrm>
          <a:prstGeom prst="rect">
            <a:avLst/>
          </a:prstGeom>
          <a:noFill/>
          <a:ln w="9525">
            <a:noFill/>
            <a:miter lim="800000"/>
            <a:headEnd/>
            <a:tailEnd/>
          </a:ln>
        </p:spPr>
        <p:txBody>
          <a:bodyPr wrap="none">
            <a:spAutoFit/>
          </a:bodyPr>
          <a:lstStyle/>
          <a:p>
            <a:r>
              <a:rPr lang="en-US" sz="3600"/>
              <a:t> 2  atoms</a:t>
            </a:r>
          </a:p>
        </p:txBody>
      </p:sp>
      <p:sp>
        <p:nvSpPr>
          <p:cNvPr id="52238" name="TextBox 39"/>
          <p:cNvSpPr txBox="1">
            <a:spLocks noChangeArrowheads="1"/>
          </p:cNvSpPr>
          <p:nvPr/>
        </p:nvSpPr>
        <p:spPr bwMode="auto">
          <a:xfrm>
            <a:off x="6280150" y="4230688"/>
            <a:ext cx="1954213" cy="646112"/>
          </a:xfrm>
          <a:prstGeom prst="rect">
            <a:avLst/>
          </a:prstGeom>
          <a:noFill/>
          <a:ln w="9525">
            <a:noFill/>
            <a:miter lim="800000"/>
            <a:headEnd/>
            <a:tailEnd/>
          </a:ln>
        </p:spPr>
        <p:txBody>
          <a:bodyPr wrap="none">
            <a:spAutoFit/>
          </a:bodyPr>
          <a:lstStyle/>
          <a:p>
            <a:r>
              <a:rPr lang="en-US" sz="3600"/>
              <a:t>3  atoms</a:t>
            </a:r>
          </a:p>
        </p:txBody>
      </p:sp>
      <p:sp>
        <p:nvSpPr>
          <p:cNvPr id="52239" name="TextBox 40"/>
          <p:cNvSpPr txBox="1">
            <a:spLocks noChangeArrowheads="1"/>
          </p:cNvSpPr>
          <p:nvPr/>
        </p:nvSpPr>
        <p:spPr bwMode="auto">
          <a:xfrm>
            <a:off x="6284913" y="3468688"/>
            <a:ext cx="1954212" cy="646112"/>
          </a:xfrm>
          <a:prstGeom prst="rect">
            <a:avLst/>
          </a:prstGeom>
          <a:noFill/>
          <a:ln w="9525">
            <a:noFill/>
            <a:miter lim="800000"/>
            <a:headEnd/>
            <a:tailEnd/>
          </a:ln>
        </p:spPr>
        <p:txBody>
          <a:bodyPr wrap="none">
            <a:spAutoFit/>
          </a:bodyPr>
          <a:lstStyle/>
          <a:p>
            <a:r>
              <a:rPr lang="en-US" sz="3600"/>
              <a:t>2  atoms</a:t>
            </a:r>
          </a:p>
        </p:txBody>
      </p:sp>
      <p:sp>
        <p:nvSpPr>
          <p:cNvPr id="52240" name="TextBox 41"/>
          <p:cNvSpPr txBox="1">
            <a:spLocks noChangeArrowheads="1"/>
          </p:cNvSpPr>
          <p:nvPr/>
        </p:nvSpPr>
        <p:spPr bwMode="auto">
          <a:xfrm>
            <a:off x="1833563" y="3657600"/>
            <a:ext cx="1954212" cy="646113"/>
          </a:xfrm>
          <a:prstGeom prst="rect">
            <a:avLst/>
          </a:prstGeom>
          <a:noFill/>
          <a:ln w="9525">
            <a:noFill/>
            <a:miter lim="800000"/>
            <a:headEnd/>
            <a:tailEnd/>
          </a:ln>
        </p:spPr>
        <p:txBody>
          <a:bodyPr wrap="none">
            <a:spAutoFit/>
          </a:bodyPr>
          <a:lstStyle/>
          <a:p>
            <a:r>
              <a:rPr lang="en-US" sz="3600"/>
              <a:t> 2 atoms</a:t>
            </a:r>
          </a:p>
        </p:txBody>
      </p:sp>
      <p:sp>
        <p:nvSpPr>
          <p:cNvPr id="52241" name="TextBox 42"/>
          <p:cNvSpPr txBox="1">
            <a:spLocks noChangeArrowheads="1"/>
          </p:cNvSpPr>
          <p:nvPr/>
        </p:nvSpPr>
        <p:spPr bwMode="auto">
          <a:xfrm>
            <a:off x="1828800" y="4303713"/>
            <a:ext cx="1724025" cy="646112"/>
          </a:xfrm>
          <a:prstGeom prst="rect">
            <a:avLst/>
          </a:prstGeom>
          <a:noFill/>
          <a:ln w="9525">
            <a:noFill/>
            <a:miter lim="800000"/>
            <a:headEnd/>
            <a:tailEnd/>
          </a:ln>
        </p:spPr>
        <p:txBody>
          <a:bodyPr wrap="none">
            <a:spAutoFit/>
          </a:bodyPr>
          <a:lstStyle/>
          <a:p>
            <a:r>
              <a:rPr lang="en-US" sz="3600"/>
              <a:t> 1 atom</a:t>
            </a:r>
          </a:p>
        </p:txBody>
      </p:sp>
      <p:cxnSp>
        <p:nvCxnSpPr>
          <p:cNvPr id="30" name="Straight Arrow Connector 29"/>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2743200" y="4953000"/>
            <a:ext cx="4108818" cy="923330"/>
          </a:xfrm>
          <a:prstGeom prst="rect">
            <a:avLst/>
          </a:prstGeom>
          <a:noFill/>
        </p:spPr>
        <p:txBody>
          <a:bodyPr wrap="none">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Unbalanced</a:t>
            </a:r>
          </a:p>
        </p:txBody>
      </p:sp>
      <p:pic>
        <p:nvPicPr>
          <p:cNvPr id="62483" name="Picture 2" descr="C:\Program Files\Microsoft Office\MEDIA\CAGCAT10\j0286034.wmf"/>
          <p:cNvPicPr>
            <a:picLocks noChangeAspect="1" noChangeArrowheads="1"/>
          </p:cNvPicPr>
          <p:nvPr/>
        </p:nvPicPr>
        <p:blipFill>
          <a:blip r:embed="rId3"/>
          <a:srcRect/>
          <a:stretch>
            <a:fillRect/>
          </a:stretch>
        </p:blipFill>
        <p:spPr bwMode="auto">
          <a:xfrm>
            <a:off x="7005638" y="5210175"/>
            <a:ext cx="919162" cy="8858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blinds(horizontal)">
                                      <p:cBhvr>
                                        <p:cTn id="7" dur="500"/>
                                        <p:tgtEl>
                                          <p:spTgt spid="10957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9576"/>
                                        </p:tgtEl>
                                        <p:attrNameLst>
                                          <p:attrName>style.visibility</p:attrName>
                                        </p:attrNameLst>
                                      </p:cBhvr>
                                      <p:to>
                                        <p:strVal val="visible"/>
                                      </p:to>
                                    </p:set>
                                    <p:animEffect transition="in" filter="blinds(horizontal)">
                                      <p:cBhvr>
                                        <p:cTn id="10" dur="500"/>
                                        <p:tgtEl>
                                          <p:spTgt spid="10957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9577"/>
                                        </p:tgtEl>
                                        <p:attrNameLst>
                                          <p:attrName>style.visibility</p:attrName>
                                        </p:attrNameLst>
                                      </p:cBhvr>
                                      <p:to>
                                        <p:strVal val="visible"/>
                                      </p:to>
                                    </p:set>
                                    <p:animEffect transition="in" filter="blinds(horizontal)">
                                      <p:cBhvr>
                                        <p:cTn id="13" dur="500"/>
                                        <p:tgtEl>
                                          <p:spTgt spid="10957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9574"/>
                                        </p:tgtEl>
                                        <p:attrNameLst>
                                          <p:attrName>style.visibility</p:attrName>
                                        </p:attrNameLst>
                                      </p:cBhvr>
                                      <p:to>
                                        <p:strVal val="visible"/>
                                      </p:to>
                                    </p:set>
                                    <p:animEffect transition="in" filter="blinds(horizontal)">
                                      <p:cBhvr>
                                        <p:cTn id="16" dur="500"/>
                                        <p:tgtEl>
                                          <p:spTgt spid="10957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9575"/>
                                        </p:tgtEl>
                                        <p:attrNameLst>
                                          <p:attrName>style.visibility</p:attrName>
                                        </p:attrNameLst>
                                      </p:cBhvr>
                                      <p:to>
                                        <p:strVal val="visible"/>
                                      </p:to>
                                    </p:set>
                                    <p:animEffect transition="in" filter="blinds(horizontal)">
                                      <p:cBhvr>
                                        <p:cTn id="19" dur="500"/>
                                        <p:tgtEl>
                                          <p:spTgt spid="10957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9578"/>
                                        </p:tgtEl>
                                        <p:attrNameLst>
                                          <p:attrName>style.visibility</p:attrName>
                                        </p:attrNameLst>
                                      </p:cBhvr>
                                      <p:to>
                                        <p:strVal val="visible"/>
                                      </p:to>
                                    </p:set>
                                    <p:animEffect transition="in" filter="blinds(horizontal)">
                                      <p:cBhvr>
                                        <p:cTn id="22" dur="500"/>
                                        <p:tgtEl>
                                          <p:spTgt spid="1095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2240"/>
                                        </p:tgtEl>
                                        <p:attrNameLst>
                                          <p:attrName>style.visibility</p:attrName>
                                        </p:attrNameLst>
                                      </p:cBhvr>
                                      <p:to>
                                        <p:strVal val="visible"/>
                                      </p:to>
                                    </p:set>
                                    <p:animEffect transition="in" filter="blinds(horizontal)">
                                      <p:cBhvr>
                                        <p:cTn id="27" dur="500"/>
                                        <p:tgtEl>
                                          <p:spTgt spid="5224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52236"/>
                                        </p:tgtEl>
                                        <p:attrNameLst>
                                          <p:attrName>style.visibility</p:attrName>
                                        </p:attrNameLst>
                                      </p:cBhvr>
                                      <p:to>
                                        <p:strVal val="visible"/>
                                      </p:to>
                                    </p:set>
                                    <p:animEffect transition="in" filter="blinds(horizontal)">
                                      <p:cBhvr>
                                        <p:cTn id="30" dur="500"/>
                                        <p:tgtEl>
                                          <p:spTgt spid="5223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52241"/>
                                        </p:tgtEl>
                                        <p:attrNameLst>
                                          <p:attrName>style.visibility</p:attrName>
                                        </p:attrNameLst>
                                      </p:cBhvr>
                                      <p:to>
                                        <p:strVal val="visible"/>
                                      </p:to>
                                    </p:set>
                                    <p:animEffect transition="in" filter="blinds(horizontal)">
                                      <p:cBhvr>
                                        <p:cTn id="33" dur="500"/>
                                        <p:tgtEl>
                                          <p:spTgt spid="52241"/>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52237"/>
                                        </p:tgtEl>
                                        <p:attrNameLst>
                                          <p:attrName>style.visibility</p:attrName>
                                        </p:attrNameLst>
                                      </p:cBhvr>
                                      <p:to>
                                        <p:strVal val="visible"/>
                                      </p:to>
                                    </p:set>
                                    <p:animEffect transition="in" filter="blinds(horizontal)">
                                      <p:cBhvr>
                                        <p:cTn id="36" dur="500"/>
                                        <p:tgtEl>
                                          <p:spTgt spid="52237"/>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52239"/>
                                        </p:tgtEl>
                                        <p:attrNameLst>
                                          <p:attrName>style.visibility</p:attrName>
                                        </p:attrNameLst>
                                      </p:cBhvr>
                                      <p:to>
                                        <p:strVal val="visible"/>
                                      </p:to>
                                    </p:set>
                                    <p:animEffect transition="in" filter="blinds(horizontal)">
                                      <p:cBhvr>
                                        <p:cTn id="39" dur="500"/>
                                        <p:tgtEl>
                                          <p:spTgt spid="5223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52238"/>
                                        </p:tgtEl>
                                        <p:attrNameLst>
                                          <p:attrName>style.visibility</p:attrName>
                                        </p:attrNameLst>
                                      </p:cBhvr>
                                      <p:to>
                                        <p:strVal val="visible"/>
                                      </p:to>
                                    </p:set>
                                    <p:animEffect transition="in" filter="blinds(horizontal)">
                                      <p:cBhvr>
                                        <p:cTn id="42" dur="500"/>
                                        <p:tgtEl>
                                          <p:spTgt spid="52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P spid="109574" grpId="0"/>
      <p:bldP spid="109575" grpId="0"/>
      <p:bldP spid="109576" grpId="0"/>
      <p:bldP spid="109577" grpId="0"/>
      <p:bldP spid="109578" grpId="0"/>
      <p:bldP spid="52236" grpId="0"/>
      <p:bldP spid="52237" grpId="0"/>
      <p:bldP spid="52238" grpId="0"/>
      <p:bldP spid="52239" grpId="0"/>
      <p:bldP spid="52240" grpId="0"/>
      <p:bldP spid="522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381000" y="1371600"/>
            <a:ext cx="87630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4514" name="Rectangle 2"/>
          <p:cNvSpPr>
            <a:spLocks noGrp="1" noChangeArrowheads="1"/>
          </p:cNvSpPr>
          <p:nvPr>
            <p:ph type="title" idx="4294967295"/>
          </p:nvPr>
        </p:nvSpPr>
        <p:spPr>
          <a:xfrm>
            <a:off x="457200" y="274638"/>
            <a:ext cx="8229600" cy="1143000"/>
          </a:xfrm>
        </p:spPr>
        <p:txBody>
          <a:bodyPr/>
          <a:lstStyle/>
          <a:p>
            <a:r>
              <a:rPr lang="en-US" sz="5400" smtClean="0"/>
              <a:t>Guided Practice</a:t>
            </a:r>
          </a:p>
        </p:txBody>
      </p:sp>
      <p:sp>
        <p:nvSpPr>
          <p:cNvPr id="64515" name="Content Placeholder 3"/>
          <p:cNvSpPr>
            <a:spLocks noGrp="1"/>
          </p:cNvSpPr>
          <p:nvPr>
            <p:ph idx="4294967295"/>
          </p:nvPr>
        </p:nvSpPr>
        <p:spPr/>
        <p:txBody>
          <a:bodyPr/>
          <a:lstStyle/>
          <a:p>
            <a:pPr algn="ctr">
              <a:buFont typeface="Arial" charset="0"/>
              <a:buNone/>
            </a:pPr>
            <a:r>
              <a:rPr lang="en-US" sz="4400" smtClean="0"/>
              <a:t>Fe +   H</a:t>
            </a:r>
            <a:r>
              <a:rPr lang="en-US" sz="4400" baseline="-25000" smtClean="0"/>
              <a:t>2</a:t>
            </a:r>
            <a:r>
              <a:rPr lang="en-US" sz="4400" smtClean="0"/>
              <a:t>O			Fe</a:t>
            </a:r>
            <a:r>
              <a:rPr lang="en-US" sz="4400" baseline="-25000" smtClean="0"/>
              <a:t>2</a:t>
            </a:r>
            <a:r>
              <a:rPr lang="en-US" sz="4400" smtClean="0"/>
              <a:t>O</a:t>
            </a:r>
            <a:r>
              <a:rPr lang="en-US" sz="4400" baseline="-25000" smtClean="0"/>
              <a:t>3</a:t>
            </a:r>
            <a:r>
              <a:rPr lang="en-US" sz="4400" smtClean="0"/>
              <a:t> +   H</a:t>
            </a:r>
            <a:r>
              <a:rPr lang="en-US" sz="4400" baseline="-25000" smtClean="0"/>
              <a:t>2</a:t>
            </a:r>
            <a:endParaRPr lang="en-US" sz="4400" smtClean="0"/>
          </a:p>
          <a:p>
            <a:pPr algn="ctr">
              <a:buFont typeface="Arial" charset="0"/>
              <a:buNone/>
            </a:pPr>
            <a:endParaRPr lang="en-US" smtClean="0"/>
          </a:p>
          <a:p>
            <a:pPr>
              <a:buFont typeface="Arial" charset="0"/>
              <a:buNone/>
            </a:pPr>
            <a:r>
              <a:rPr lang="en-US" smtClean="0"/>
              <a:t> </a:t>
            </a:r>
          </a:p>
        </p:txBody>
      </p:sp>
      <p:sp>
        <p:nvSpPr>
          <p:cNvPr id="8" name="Right Arrow 7"/>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4517" name="TextBox 31"/>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Fe = </a:t>
            </a:r>
          </a:p>
        </p:txBody>
      </p:sp>
      <p:sp>
        <p:nvSpPr>
          <p:cNvPr id="64518" name="TextBox 32"/>
          <p:cNvSpPr txBox="1">
            <a:spLocks noChangeArrowheads="1"/>
          </p:cNvSpPr>
          <p:nvPr/>
        </p:nvSpPr>
        <p:spPr bwMode="auto">
          <a:xfrm>
            <a:off x="5181600" y="2819400"/>
            <a:ext cx="1377950" cy="646113"/>
          </a:xfrm>
          <a:prstGeom prst="rect">
            <a:avLst/>
          </a:prstGeom>
          <a:noFill/>
          <a:ln w="9525">
            <a:noFill/>
            <a:miter lim="800000"/>
            <a:headEnd/>
            <a:tailEnd/>
          </a:ln>
        </p:spPr>
        <p:txBody>
          <a:bodyPr wrap="none">
            <a:spAutoFit/>
          </a:bodyPr>
          <a:lstStyle/>
          <a:p>
            <a:r>
              <a:rPr lang="en-US" sz="3600"/>
              <a:t>Fe  = </a:t>
            </a:r>
          </a:p>
        </p:txBody>
      </p:sp>
      <p:sp>
        <p:nvSpPr>
          <p:cNvPr id="64519" name="TextBox 33"/>
          <p:cNvSpPr txBox="1">
            <a:spLocks noChangeArrowheads="1"/>
          </p:cNvSpPr>
          <p:nvPr/>
        </p:nvSpPr>
        <p:spPr bwMode="auto">
          <a:xfrm>
            <a:off x="5181600" y="3505200"/>
            <a:ext cx="1300163" cy="646113"/>
          </a:xfrm>
          <a:prstGeom prst="rect">
            <a:avLst/>
          </a:prstGeom>
          <a:noFill/>
          <a:ln w="9525">
            <a:noFill/>
            <a:miter lim="800000"/>
            <a:headEnd/>
            <a:tailEnd/>
          </a:ln>
        </p:spPr>
        <p:txBody>
          <a:bodyPr wrap="none">
            <a:spAutoFit/>
          </a:bodyPr>
          <a:lstStyle/>
          <a:p>
            <a:r>
              <a:rPr lang="en-US" sz="3600"/>
              <a:t>H   = </a:t>
            </a:r>
          </a:p>
        </p:txBody>
      </p:sp>
      <p:sp>
        <p:nvSpPr>
          <p:cNvPr id="64520" name="TextBox 34"/>
          <p:cNvSpPr txBox="1">
            <a:spLocks noChangeArrowheads="1"/>
          </p:cNvSpPr>
          <p:nvPr/>
        </p:nvSpPr>
        <p:spPr bwMode="auto">
          <a:xfrm>
            <a:off x="762000" y="3617913"/>
            <a:ext cx="1300163" cy="646112"/>
          </a:xfrm>
          <a:prstGeom prst="rect">
            <a:avLst/>
          </a:prstGeom>
          <a:noFill/>
          <a:ln w="9525">
            <a:noFill/>
            <a:miter lim="800000"/>
            <a:headEnd/>
            <a:tailEnd/>
          </a:ln>
        </p:spPr>
        <p:txBody>
          <a:bodyPr wrap="none">
            <a:spAutoFit/>
          </a:bodyPr>
          <a:lstStyle/>
          <a:p>
            <a:r>
              <a:rPr lang="en-US" sz="3600"/>
              <a:t>H   = </a:t>
            </a:r>
          </a:p>
        </p:txBody>
      </p:sp>
      <p:sp>
        <p:nvSpPr>
          <p:cNvPr id="64521" name="TextBox 35"/>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O   = </a:t>
            </a:r>
          </a:p>
        </p:txBody>
      </p:sp>
      <p:sp>
        <p:nvSpPr>
          <p:cNvPr id="64522" name="TextBox 36"/>
          <p:cNvSpPr txBox="1">
            <a:spLocks noChangeArrowheads="1"/>
          </p:cNvSpPr>
          <p:nvPr/>
        </p:nvSpPr>
        <p:spPr bwMode="auto">
          <a:xfrm>
            <a:off x="5181600" y="4191000"/>
            <a:ext cx="1279525" cy="646113"/>
          </a:xfrm>
          <a:prstGeom prst="rect">
            <a:avLst/>
          </a:prstGeom>
          <a:noFill/>
          <a:ln w="9525">
            <a:noFill/>
            <a:miter lim="800000"/>
            <a:headEnd/>
            <a:tailEnd/>
          </a:ln>
        </p:spPr>
        <p:txBody>
          <a:bodyPr>
            <a:spAutoFit/>
          </a:bodyPr>
          <a:lstStyle/>
          <a:p>
            <a:r>
              <a:rPr lang="en-US" sz="3600"/>
              <a:t>O   = </a:t>
            </a:r>
          </a:p>
        </p:txBody>
      </p:sp>
      <p:sp>
        <p:nvSpPr>
          <p:cNvPr id="64523" name="TextBox 37"/>
          <p:cNvSpPr txBox="1">
            <a:spLocks noChangeArrowheads="1"/>
          </p:cNvSpPr>
          <p:nvPr/>
        </p:nvSpPr>
        <p:spPr bwMode="auto">
          <a:xfrm>
            <a:off x="1798638" y="2895600"/>
            <a:ext cx="1962150" cy="641350"/>
          </a:xfrm>
          <a:prstGeom prst="rect">
            <a:avLst/>
          </a:prstGeom>
          <a:noFill/>
          <a:ln w="9525">
            <a:noFill/>
            <a:miter lim="800000"/>
            <a:headEnd/>
            <a:tailEnd/>
          </a:ln>
        </p:spPr>
        <p:txBody>
          <a:bodyPr wrap="none">
            <a:spAutoFit/>
          </a:bodyPr>
          <a:lstStyle/>
          <a:p>
            <a:r>
              <a:rPr lang="en-US" sz="3600"/>
              <a:t>1    atom</a:t>
            </a:r>
          </a:p>
        </p:txBody>
      </p:sp>
      <p:sp>
        <p:nvSpPr>
          <p:cNvPr id="64524" name="TextBox 38"/>
          <p:cNvSpPr txBox="1">
            <a:spLocks noChangeArrowheads="1"/>
          </p:cNvSpPr>
          <p:nvPr/>
        </p:nvSpPr>
        <p:spPr bwMode="auto">
          <a:xfrm>
            <a:off x="6208713" y="2819400"/>
            <a:ext cx="2082800" cy="646113"/>
          </a:xfrm>
          <a:prstGeom prst="rect">
            <a:avLst/>
          </a:prstGeom>
          <a:noFill/>
          <a:ln w="9525">
            <a:noFill/>
            <a:miter lim="800000"/>
            <a:headEnd/>
            <a:tailEnd/>
          </a:ln>
        </p:spPr>
        <p:txBody>
          <a:bodyPr wrap="none">
            <a:spAutoFit/>
          </a:bodyPr>
          <a:lstStyle/>
          <a:p>
            <a:r>
              <a:rPr lang="en-US" sz="3600"/>
              <a:t> 2  atoms</a:t>
            </a:r>
          </a:p>
        </p:txBody>
      </p:sp>
      <p:sp>
        <p:nvSpPr>
          <p:cNvPr id="64525" name="TextBox 39"/>
          <p:cNvSpPr txBox="1">
            <a:spLocks noChangeArrowheads="1"/>
          </p:cNvSpPr>
          <p:nvPr/>
        </p:nvSpPr>
        <p:spPr bwMode="auto">
          <a:xfrm>
            <a:off x="6280150" y="4230688"/>
            <a:ext cx="1936750" cy="641350"/>
          </a:xfrm>
          <a:prstGeom prst="rect">
            <a:avLst/>
          </a:prstGeom>
          <a:noFill/>
          <a:ln w="9525">
            <a:noFill/>
            <a:miter lim="800000"/>
            <a:headEnd/>
            <a:tailEnd/>
          </a:ln>
        </p:spPr>
        <p:txBody>
          <a:bodyPr wrap="none">
            <a:spAutoFit/>
          </a:bodyPr>
          <a:lstStyle/>
          <a:p>
            <a:r>
              <a:rPr lang="en-US" sz="3600"/>
              <a:t>3  atoms</a:t>
            </a:r>
          </a:p>
        </p:txBody>
      </p:sp>
      <p:sp>
        <p:nvSpPr>
          <p:cNvPr id="64526" name="TextBox 40"/>
          <p:cNvSpPr txBox="1">
            <a:spLocks noChangeArrowheads="1"/>
          </p:cNvSpPr>
          <p:nvPr/>
        </p:nvSpPr>
        <p:spPr bwMode="auto">
          <a:xfrm>
            <a:off x="6284913" y="3468688"/>
            <a:ext cx="2317750" cy="641350"/>
          </a:xfrm>
          <a:prstGeom prst="rect">
            <a:avLst/>
          </a:prstGeom>
          <a:noFill/>
          <a:ln w="9525">
            <a:noFill/>
            <a:miter lim="800000"/>
            <a:headEnd/>
            <a:tailEnd/>
          </a:ln>
        </p:spPr>
        <p:txBody>
          <a:bodyPr wrap="none">
            <a:spAutoFit/>
          </a:bodyPr>
          <a:lstStyle/>
          <a:p>
            <a:r>
              <a:rPr lang="en-US" sz="3600"/>
              <a:t>2     atoms</a:t>
            </a:r>
          </a:p>
        </p:txBody>
      </p:sp>
      <p:sp>
        <p:nvSpPr>
          <p:cNvPr id="64527" name="TextBox 41"/>
          <p:cNvSpPr txBox="1">
            <a:spLocks noChangeArrowheads="1"/>
          </p:cNvSpPr>
          <p:nvPr/>
        </p:nvSpPr>
        <p:spPr bwMode="auto">
          <a:xfrm>
            <a:off x="1833563" y="3657600"/>
            <a:ext cx="2317750" cy="641350"/>
          </a:xfrm>
          <a:prstGeom prst="rect">
            <a:avLst/>
          </a:prstGeom>
          <a:noFill/>
          <a:ln w="9525">
            <a:noFill/>
            <a:miter lim="800000"/>
            <a:headEnd/>
            <a:tailEnd/>
          </a:ln>
        </p:spPr>
        <p:txBody>
          <a:bodyPr wrap="none">
            <a:spAutoFit/>
          </a:bodyPr>
          <a:lstStyle/>
          <a:p>
            <a:r>
              <a:rPr lang="en-US" sz="3600"/>
              <a:t>2     atoms</a:t>
            </a:r>
          </a:p>
        </p:txBody>
      </p:sp>
      <p:sp>
        <p:nvSpPr>
          <p:cNvPr id="64528" name="TextBox 42"/>
          <p:cNvSpPr txBox="1">
            <a:spLocks noChangeArrowheads="1"/>
          </p:cNvSpPr>
          <p:nvPr/>
        </p:nvSpPr>
        <p:spPr bwMode="auto">
          <a:xfrm>
            <a:off x="1828800" y="4303713"/>
            <a:ext cx="2089150" cy="641350"/>
          </a:xfrm>
          <a:prstGeom prst="rect">
            <a:avLst/>
          </a:prstGeom>
          <a:noFill/>
          <a:ln w="9525">
            <a:noFill/>
            <a:miter lim="800000"/>
            <a:headEnd/>
            <a:tailEnd/>
          </a:ln>
        </p:spPr>
        <p:txBody>
          <a:bodyPr wrap="none">
            <a:spAutoFit/>
          </a:bodyPr>
          <a:lstStyle/>
          <a:p>
            <a:r>
              <a:rPr lang="en-US" sz="3600"/>
              <a:t>1     atom</a:t>
            </a:r>
          </a:p>
        </p:txBody>
      </p:sp>
      <p:cxnSp>
        <p:nvCxnSpPr>
          <p:cNvPr id="23" name="Straight Connector 22"/>
          <p:cNvCxnSpPr/>
          <p:nvPr/>
        </p:nvCxnSpPr>
        <p:spPr>
          <a:xfrm flipV="1">
            <a:off x="1828800" y="4419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6324600" y="3581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1828800" y="38100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1828800" y="30480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2743200" y="4953000"/>
            <a:ext cx="4108818" cy="923330"/>
          </a:xfrm>
          <a:prstGeom prst="rect">
            <a:avLst/>
          </a:prstGeom>
          <a:noFill/>
        </p:spPr>
        <p:txBody>
          <a:bodyPr wrap="none">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Unbalanced</a:t>
            </a:r>
          </a:p>
        </p:txBody>
      </p:sp>
      <p:pic>
        <p:nvPicPr>
          <p:cNvPr id="64535" name="Picture 2" descr="C:\Program Files\Microsoft Office\MEDIA\CAGCAT10\j0286034.wmf"/>
          <p:cNvPicPr>
            <a:picLocks noChangeAspect="1" noChangeArrowheads="1"/>
          </p:cNvPicPr>
          <p:nvPr/>
        </p:nvPicPr>
        <p:blipFill>
          <a:blip r:embed="rId3"/>
          <a:srcRect/>
          <a:stretch>
            <a:fillRect/>
          </a:stretch>
        </p:blipFill>
        <p:spPr bwMode="auto">
          <a:xfrm>
            <a:off x="7005638" y="5210175"/>
            <a:ext cx="919162" cy="885825"/>
          </a:xfrm>
          <a:prstGeom prst="rect">
            <a:avLst/>
          </a:prstGeom>
          <a:noFill/>
          <a:ln w="9525">
            <a:noFill/>
            <a:miter lim="800000"/>
            <a:headEnd/>
            <a:tailEnd/>
          </a:ln>
        </p:spPr>
      </p:pic>
      <p:sp>
        <p:nvSpPr>
          <p:cNvPr id="210969" name="TextBox 31"/>
          <p:cNvSpPr txBox="1">
            <a:spLocks noChangeArrowheads="1"/>
          </p:cNvSpPr>
          <p:nvPr/>
        </p:nvSpPr>
        <p:spPr bwMode="auto">
          <a:xfrm>
            <a:off x="609600" y="1676400"/>
            <a:ext cx="438150" cy="641350"/>
          </a:xfrm>
          <a:prstGeom prst="rect">
            <a:avLst/>
          </a:prstGeom>
          <a:noFill/>
          <a:ln w="9525">
            <a:noFill/>
            <a:miter lim="800000"/>
            <a:headEnd/>
            <a:tailEnd/>
          </a:ln>
        </p:spPr>
        <p:txBody>
          <a:bodyPr wrap="none">
            <a:spAutoFit/>
          </a:bodyPr>
          <a:lstStyle/>
          <a:p>
            <a:r>
              <a:rPr lang="en-US" sz="3600">
                <a:solidFill>
                  <a:srgbClr val="FF3300"/>
                </a:solidFill>
              </a:rPr>
              <a:t>2</a:t>
            </a:r>
          </a:p>
        </p:txBody>
      </p:sp>
      <p:sp>
        <p:nvSpPr>
          <p:cNvPr id="210970" name="TextBox 31"/>
          <p:cNvSpPr txBox="1">
            <a:spLocks noChangeArrowheads="1"/>
          </p:cNvSpPr>
          <p:nvPr/>
        </p:nvSpPr>
        <p:spPr bwMode="auto">
          <a:xfrm>
            <a:off x="1885950" y="1720850"/>
            <a:ext cx="438150" cy="641350"/>
          </a:xfrm>
          <a:prstGeom prst="rect">
            <a:avLst/>
          </a:prstGeom>
          <a:noFill/>
          <a:ln w="9525">
            <a:noFill/>
            <a:miter lim="800000"/>
            <a:headEnd/>
            <a:tailEnd/>
          </a:ln>
        </p:spPr>
        <p:txBody>
          <a:bodyPr wrap="none">
            <a:spAutoFit/>
          </a:bodyPr>
          <a:lstStyle/>
          <a:p>
            <a:r>
              <a:rPr lang="en-US" sz="3600">
                <a:solidFill>
                  <a:srgbClr val="FF3300"/>
                </a:solidFill>
              </a:rPr>
              <a:t>3</a:t>
            </a:r>
          </a:p>
        </p:txBody>
      </p:sp>
      <p:sp>
        <p:nvSpPr>
          <p:cNvPr id="210971" name="TextBox 31"/>
          <p:cNvSpPr txBox="1">
            <a:spLocks noChangeArrowheads="1"/>
          </p:cNvSpPr>
          <p:nvPr/>
        </p:nvSpPr>
        <p:spPr bwMode="auto">
          <a:xfrm>
            <a:off x="7258050" y="1676400"/>
            <a:ext cx="438150" cy="641350"/>
          </a:xfrm>
          <a:prstGeom prst="rect">
            <a:avLst/>
          </a:prstGeom>
          <a:noFill/>
          <a:ln w="9525">
            <a:noFill/>
            <a:miter lim="800000"/>
            <a:headEnd/>
            <a:tailEnd/>
          </a:ln>
        </p:spPr>
        <p:txBody>
          <a:bodyPr wrap="none">
            <a:spAutoFit/>
          </a:bodyPr>
          <a:lstStyle/>
          <a:p>
            <a:r>
              <a:rPr lang="en-US" sz="3600">
                <a:solidFill>
                  <a:srgbClr val="FF3300"/>
                </a:solidFill>
              </a:rPr>
              <a:t>3</a:t>
            </a:r>
          </a:p>
        </p:txBody>
      </p:sp>
      <p:sp>
        <p:nvSpPr>
          <p:cNvPr id="210972" name="TextBox 31"/>
          <p:cNvSpPr txBox="1">
            <a:spLocks noChangeArrowheads="1"/>
          </p:cNvSpPr>
          <p:nvPr/>
        </p:nvSpPr>
        <p:spPr bwMode="auto">
          <a:xfrm>
            <a:off x="2254250" y="2895600"/>
            <a:ext cx="565150" cy="641350"/>
          </a:xfrm>
          <a:prstGeom prst="rect">
            <a:avLst/>
          </a:prstGeom>
          <a:noFill/>
          <a:ln w="9525">
            <a:noFill/>
            <a:miter lim="800000"/>
            <a:headEnd/>
            <a:tailEnd/>
          </a:ln>
        </p:spPr>
        <p:txBody>
          <a:bodyPr wrap="none">
            <a:spAutoFit/>
          </a:bodyPr>
          <a:lstStyle/>
          <a:p>
            <a:r>
              <a:rPr lang="en-US" sz="3600"/>
              <a:t>2 </a:t>
            </a:r>
          </a:p>
        </p:txBody>
      </p:sp>
      <p:sp>
        <p:nvSpPr>
          <p:cNvPr id="64540" name="TextBox 31"/>
          <p:cNvSpPr txBox="1">
            <a:spLocks noChangeArrowheads="1"/>
          </p:cNvSpPr>
          <p:nvPr/>
        </p:nvSpPr>
        <p:spPr bwMode="auto">
          <a:xfrm>
            <a:off x="3600450" y="2895600"/>
            <a:ext cx="438150" cy="641350"/>
          </a:xfrm>
          <a:prstGeom prst="rect">
            <a:avLst/>
          </a:prstGeom>
          <a:noFill/>
          <a:ln w="9525">
            <a:noFill/>
            <a:miter lim="800000"/>
            <a:headEnd/>
            <a:tailEnd/>
          </a:ln>
        </p:spPr>
        <p:txBody>
          <a:bodyPr>
            <a:spAutoFit/>
          </a:bodyPr>
          <a:lstStyle/>
          <a:p>
            <a:r>
              <a:rPr lang="en-US" sz="3600"/>
              <a:t>s</a:t>
            </a:r>
          </a:p>
        </p:txBody>
      </p:sp>
      <p:sp>
        <p:nvSpPr>
          <p:cNvPr id="210974" name="TextBox 31"/>
          <p:cNvSpPr txBox="1">
            <a:spLocks noChangeArrowheads="1"/>
          </p:cNvSpPr>
          <p:nvPr/>
        </p:nvSpPr>
        <p:spPr bwMode="auto">
          <a:xfrm>
            <a:off x="2330450" y="3657600"/>
            <a:ext cx="565150" cy="641350"/>
          </a:xfrm>
          <a:prstGeom prst="rect">
            <a:avLst/>
          </a:prstGeom>
          <a:noFill/>
          <a:ln w="9525">
            <a:noFill/>
            <a:miter lim="800000"/>
            <a:headEnd/>
            <a:tailEnd/>
          </a:ln>
        </p:spPr>
        <p:txBody>
          <a:bodyPr wrap="none">
            <a:spAutoFit/>
          </a:bodyPr>
          <a:lstStyle/>
          <a:p>
            <a:r>
              <a:rPr lang="en-US" sz="3600"/>
              <a:t>6 </a:t>
            </a:r>
          </a:p>
        </p:txBody>
      </p:sp>
      <p:sp>
        <p:nvSpPr>
          <p:cNvPr id="210975" name="TextBox 31"/>
          <p:cNvSpPr txBox="1">
            <a:spLocks noChangeArrowheads="1"/>
          </p:cNvSpPr>
          <p:nvPr/>
        </p:nvSpPr>
        <p:spPr bwMode="auto">
          <a:xfrm>
            <a:off x="2362200" y="4311650"/>
            <a:ext cx="565150" cy="641350"/>
          </a:xfrm>
          <a:prstGeom prst="rect">
            <a:avLst/>
          </a:prstGeom>
          <a:noFill/>
          <a:ln w="9525">
            <a:noFill/>
            <a:miter lim="800000"/>
            <a:headEnd/>
            <a:tailEnd/>
          </a:ln>
        </p:spPr>
        <p:txBody>
          <a:bodyPr wrap="none">
            <a:spAutoFit/>
          </a:bodyPr>
          <a:lstStyle/>
          <a:p>
            <a:r>
              <a:rPr lang="en-US" sz="3600"/>
              <a:t>3 </a:t>
            </a:r>
          </a:p>
        </p:txBody>
      </p:sp>
      <p:sp>
        <p:nvSpPr>
          <p:cNvPr id="64543" name="TextBox 31"/>
          <p:cNvSpPr txBox="1">
            <a:spLocks noChangeArrowheads="1"/>
          </p:cNvSpPr>
          <p:nvPr/>
        </p:nvSpPr>
        <p:spPr bwMode="auto">
          <a:xfrm>
            <a:off x="3752850" y="4343400"/>
            <a:ext cx="438150" cy="641350"/>
          </a:xfrm>
          <a:prstGeom prst="rect">
            <a:avLst/>
          </a:prstGeom>
          <a:noFill/>
          <a:ln w="9525">
            <a:noFill/>
            <a:miter lim="800000"/>
            <a:headEnd/>
            <a:tailEnd/>
          </a:ln>
        </p:spPr>
        <p:txBody>
          <a:bodyPr>
            <a:spAutoFit/>
          </a:bodyPr>
          <a:lstStyle/>
          <a:p>
            <a:r>
              <a:rPr lang="en-US" sz="3600"/>
              <a:t>s</a:t>
            </a:r>
          </a:p>
        </p:txBody>
      </p:sp>
      <p:sp>
        <p:nvSpPr>
          <p:cNvPr id="210977" name="TextBox 31"/>
          <p:cNvSpPr txBox="1">
            <a:spLocks noChangeArrowheads="1"/>
          </p:cNvSpPr>
          <p:nvPr/>
        </p:nvSpPr>
        <p:spPr bwMode="auto">
          <a:xfrm>
            <a:off x="6826250" y="3473450"/>
            <a:ext cx="565150" cy="641350"/>
          </a:xfrm>
          <a:prstGeom prst="rect">
            <a:avLst/>
          </a:prstGeom>
          <a:noFill/>
          <a:ln w="9525">
            <a:noFill/>
            <a:miter lim="800000"/>
            <a:headEnd/>
            <a:tailEnd/>
          </a:ln>
        </p:spPr>
        <p:txBody>
          <a:bodyPr wrap="none">
            <a:spAutoFit/>
          </a:bodyPr>
          <a:lstStyle/>
          <a:p>
            <a:r>
              <a:rPr lang="en-US" sz="3600"/>
              <a:t>6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0972"/>
                                        </p:tgtEl>
                                        <p:attrNameLst>
                                          <p:attrName>style.visibility</p:attrName>
                                        </p:attrNameLst>
                                      </p:cBhvr>
                                      <p:to>
                                        <p:strVal val="visible"/>
                                      </p:to>
                                    </p:set>
                                    <p:animEffect transition="in" filter="blinds(horizontal)">
                                      <p:cBhvr>
                                        <p:cTn id="12" dur="500"/>
                                        <p:tgtEl>
                                          <p:spTgt spid="2109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0969"/>
                                        </p:tgtEl>
                                        <p:attrNameLst>
                                          <p:attrName>style.visibility</p:attrName>
                                        </p:attrNameLst>
                                      </p:cBhvr>
                                      <p:to>
                                        <p:strVal val="visible"/>
                                      </p:to>
                                    </p:set>
                                    <p:animEffect transition="in" filter="blinds(horizontal)">
                                      <p:cBhvr>
                                        <p:cTn id="17" dur="500"/>
                                        <p:tgtEl>
                                          <p:spTgt spid="21096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0975"/>
                                        </p:tgtEl>
                                        <p:attrNameLst>
                                          <p:attrName>style.visibility</p:attrName>
                                        </p:attrNameLst>
                                      </p:cBhvr>
                                      <p:to>
                                        <p:strVal val="visible"/>
                                      </p:to>
                                    </p:set>
                                    <p:animEffect transition="in" filter="blinds(horizontal)">
                                      <p:cBhvr>
                                        <p:cTn id="27" dur="500"/>
                                        <p:tgtEl>
                                          <p:spTgt spid="21097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0970"/>
                                        </p:tgtEl>
                                        <p:attrNameLst>
                                          <p:attrName>style.visibility</p:attrName>
                                        </p:attrNameLst>
                                      </p:cBhvr>
                                      <p:to>
                                        <p:strVal val="visible"/>
                                      </p:to>
                                    </p:set>
                                    <p:animEffect transition="in" filter="blinds(horizontal)">
                                      <p:cBhvr>
                                        <p:cTn id="32" dur="500"/>
                                        <p:tgtEl>
                                          <p:spTgt spid="21097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0974"/>
                                        </p:tgtEl>
                                        <p:attrNameLst>
                                          <p:attrName>style.visibility</p:attrName>
                                        </p:attrNameLst>
                                      </p:cBhvr>
                                      <p:to>
                                        <p:strVal val="visible"/>
                                      </p:to>
                                    </p:set>
                                    <p:animEffect transition="in" filter="blinds(horizontal)">
                                      <p:cBhvr>
                                        <p:cTn id="42" dur="500"/>
                                        <p:tgtEl>
                                          <p:spTgt spid="21097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0977"/>
                                        </p:tgtEl>
                                        <p:attrNameLst>
                                          <p:attrName>style.visibility</p:attrName>
                                        </p:attrNameLst>
                                      </p:cBhvr>
                                      <p:to>
                                        <p:strVal val="visible"/>
                                      </p:to>
                                    </p:set>
                                    <p:animEffect transition="in" filter="blinds(horizontal)">
                                      <p:cBhvr>
                                        <p:cTn id="52" dur="500"/>
                                        <p:tgtEl>
                                          <p:spTgt spid="21097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0971"/>
                                        </p:tgtEl>
                                        <p:attrNameLst>
                                          <p:attrName>style.visibility</p:attrName>
                                        </p:attrNameLst>
                                      </p:cBhvr>
                                      <p:to>
                                        <p:strVal val="visible"/>
                                      </p:to>
                                    </p:set>
                                    <p:animEffect transition="in" filter="blinds(horizontal)">
                                      <p:cBhvr>
                                        <p:cTn id="57" dur="500"/>
                                        <p:tgtEl>
                                          <p:spTgt spid="21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69" grpId="0"/>
      <p:bldP spid="210970" grpId="0"/>
      <p:bldP spid="210971" grpId="0"/>
      <p:bldP spid="210972" grpId="0"/>
      <p:bldP spid="210974" grpId="0"/>
      <p:bldP spid="210975" grpId="0"/>
      <p:bldP spid="21097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381000" y="1371600"/>
            <a:ext cx="87630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562" name="Rectangle 2"/>
          <p:cNvSpPr>
            <a:spLocks noGrp="1" noChangeArrowheads="1"/>
          </p:cNvSpPr>
          <p:nvPr>
            <p:ph type="title"/>
          </p:nvPr>
        </p:nvSpPr>
        <p:spPr/>
        <p:txBody>
          <a:bodyPr/>
          <a:lstStyle/>
          <a:p>
            <a:r>
              <a:rPr lang="en-US" sz="5400" smtClean="0"/>
              <a:t>Guided Practice</a:t>
            </a:r>
          </a:p>
        </p:txBody>
      </p:sp>
      <p:sp>
        <p:nvSpPr>
          <p:cNvPr id="66563" name="Content Placeholder 3"/>
          <p:cNvSpPr>
            <a:spLocks noGrp="1"/>
          </p:cNvSpPr>
          <p:nvPr>
            <p:ph idx="1"/>
          </p:nvPr>
        </p:nvSpPr>
        <p:spPr>
          <a:xfrm>
            <a:off x="457200" y="1600200"/>
            <a:ext cx="8229600" cy="4525963"/>
          </a:xfrm>
        </p:spPr>
        <p:txBody>
          <a:bodyPr/>
          <a:lstStyle/>
          <a:p>
            <a:pPr algn="ctr">
              <a:buFont typeface="Arial" charset="0"/>
              <a:buNone/>
            </a:pPr>
            <a:r>
              <a:rPr lang="en-US" sz="4400" u="sng" smtClean="0">
                <a:solidFill>
                  <a:srgbClr val="FF3300"/>
                </a:solidFill>
              </a:rPr>
              <a:t>2</a:t>
            </a:r>
            <a:r>
              <a:rPr lang="en-US" sz="4400" smtClean="0"/>
              <a:t>Fe + </a:t>
            </a:r>
            <a:r>
              <a:rPr lang="en-US" sz="4400" u="sng" smtClean="0">
                <a:solidFill>
                  <a:srgbClr val="FF3300"/>
                </a:solidFill>
              </a:rPr>
              <a:t>3</a:t>
            </a:r>
            <a:r>
              <a:rPr lang="en-US" sz="4400" smtClean="0"/>
              <a:t>H</a:t>
            </a:r>
            <a:r>
              <a:rPr lang="en-US" sz="4400" baseline="-25000" smtClean="0"/>
              <a:t>2</a:t>
            </a:r>
            <a:r>
              <a:rPr lang="en-US" sz="4400" smtClean="0"/>
              <a:t>O			Fe</a:t>
            </a:r>
            <a:r>
              <a:rPr lang="en-US" sz="4400" baseline="-25000" smtClean="0"/>
              <a:t>2</a:t>
            </a:r>
            <a:r>
              <a:rPr lang="en-US" sz="4400" smtClean="0"/>
              <a:t>O</a:t>
            </a:r>
            <a:r>
              <a:rPr lang="en-US" sz="4400" baseline="-25000" smtClean="0"/>
              <a:t>3</a:t>
            </a:r>
            <a:r>
              <a:rPr lang="en-US" sz="4400" smtClean="0"/>
              <a:t> + </a:t>
            </a:r>
            <a:r>
              <a:rPr lang="en-US" sz="4400" u="sng" smtClean="0">
                <a:solidFill>
                  <a:srgbClr val="FF3300"/>
                </a:solidFill>
              </a:rPr>
              <a:t>3</a:t>
            </a:r>
            <a:r>
              <a:rPr lang="en-US" sz="4400" smtClean="0"/>
              <a:t>H</a:t>
            </a:r>
            <a:r>
              <a:rPr lang="en-US" sz="4400" baseline="-25000" smtClean="0"/>
              <a:t>2</a:t>
            </a:r>
            <a:endParaRPr lang="en-US" sz="4400" smtClean="0"/>
          </a:p>
          <a:p>
            <a:pPr algn="ctr">
              <a:buFont typeface="Arial" charset="0"/>
              <a:buNone/>
            </a:pPr>
            <a:endParaRPr lang="en-US" smtClean="0"/>
          </a:p>
          <a:p>
            <a:pPr>
              <a:buFont typeface="Arial" charset="0"/>
              <a:buNone/>
            </a:pPr>
            <a:r>
              <a:rPr lang="en-US" smtClean="0"/>
              <a:t> </a:t>
            </a:r>
          </a:p>
        </p:txBody>
      </p:sp>
      <p:sp>
        <p:nvSpPr>
          <p:cNvPr id="8" name="Right Arrow 7"/>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565" name="TextBox 31"/>
          <p:cNvSpPr txBox="1">
            <a:spLocks noChangeArrowheads="1"/>
          </p:cNvSpPr>
          <p:nvPr/>
        </p:nvSpPr>
        <p:spPr bwMode="auto">
          <a:xfrm>
            <a:off x="762000" y="2932113"/>
            <a:ext cx="1249363" cy="646112"/>
          </a:xfrm>
          <a:prstGeom prst="rect">
            <a:avLst/>
          </a:prstGeom>
          <a:noFill/>
          <a:ln w="9525">
            <a:noFill/>
            <a:miter lim="800000"/>
            <a:headEnd/>
            <a:tailEnd/>
          </a:ln>
        </p:spPr>
        <p:txBody>
          <a:bodyPr wrap="none">
            <a:spAutoFit/>
          </a:bodyPr>
          <a:lstStyle/>
          <a:p>
            <a:r>
              <a:rPr lang="en-US" sz="3600"/>
              <a:t>Fe = </a:t>
            </a:r>
          </a:p>
        </p:txBody>
      </p:sp>
      <p:sp>
        <p:nvSpPr>
          <p:cNvPr id="66566" name="TextBox 32"/>
          <p:cNvSpPr txBox="1">
            <a:spLocks noChangeArrowheads="1"/>
          </p:cNvSpPr>
          <p:nvPr/>
        </p:nvSpPr>
        <p:spPr bwMode="auto">
          <a:xfrm>
            <a:off x="5181600" y="2819400"/>
            <a:ext cx="1377950" cy="646113"/>
          </a:xfrm>
          <a:prstGeom prst="rect">
            <a:avLst/>
          </a:prstGeom>
          <a:noFill/>
          <a:ln w="9525">
            <a:noFill/>
            <a:miter lim="800000"/>
            <a:headEnd/>
            <a:tailEnd/>
          </a:ln>
        </p:spPr>
        <p:txBody>
          <a:bodyPr wrap="none">
            <a:spAutoFit/>
          </a:bodyPr>
          <a:lstStyle/>
          <a:p>
            <a:r>
              <a:rPr lang="en-US" sz="3600"/>
              <a:t>Fe  = </a:t>
            </a:r>
          </a:p>
        </p:txBody>
      </p:sp>
      <p:sp>
        <p:nvSpPr>
          <p:cNvPr id="66567" name="TextBox 33"/>
          <p:cNvSpPr txBox="1">
            <a:spLocks noChangeArrowheads="1"/>
          </p:cNvSpPr>
          <p:nvPr/>
        </p:nvSpPr>
        <p:spPr bwMode="auto">
          <a:xfrm>
            <a:off x="5181600" y="3505200"/>
            <a:ext cx="1300163" cy="646113"/>
          </a:xfrm>
          <a:prstGeom prst="rect">
            <a:avLst/>
          </a:prstGeom>
          <a:noFill/>
          <a:ln w="9525">
            <a:noFill/>
            <a:miter lim="800000"/>
            <a:headEnd/>
            <a:tailEnd/>
          </a:ln>
        </p:spPr>
        <p:txBody>
          <a:bodyPr wrap="none">
            <a:spAutoFit/>
          </a:bodyPr>
          <a:lstStyle/>
          <a:p>
            <a:r>
              <a:rPr lang="en-US" sz="3600"/>
              <a:t>H   = </a:t>
            </a:r>
          </a:p>
        </p:txBody>
      </p:sp>
      <p:sp>
        <p:nvSpPr>
          <p:cNvPr id="66568" name="TextBox 34"/>
          <p:cNvSpPr txBox="1">
            <a:spLocks noChangeArrowheads="1"/>
          </p:cNvSpPr>
          <p:nvPr/>
        </p:nvSpPr>
        <p:spPr bwMode="auto">
          <a:xfrm>
            <a:off x="762000" y="3617913"/>
            <a:ext cx="1300163" cy="646112"/>
          </a:xfrm>
          <a:prstGeom prst="rect">
            <a:avLst/>
          </a:prstGeom>
          <a:noFill/>
          <a:ln w="9525">
            <a:noFill/>
            <a:miter lim="800000"/>
            <a:headEnd/>
            <a:tailEnd/>
          </a:ln>
        </p:spPr>
        <p:txBody>
          <a:bodyPr wrap="none">
            <a:spAutoFit/>
          </a:bodyPr>
          <a:lstStyle/>
          <a:p>
            <a:r>
              <a:rPr lang="en-US" sz="3600"/>
              <a:t>H   = </a:t>
            </a:r>
          </a:p>
        </p:txBody>
      </p:sp>
      <p:sp>
        <p:nvSpPr>
          <p:cNvPr id="66569" name="TextBox 35"/>
          <p:cNvSpPr txBox="1">
            <a:spLocks noChangeArrowheads="1"/>
          </p:cNvSpPr>
          <p:nvPr/>
        </p:nvSpPr>
        <p:spPr bwMode="auto">
          <a:xfrm>
            <a:off x="762000" y="4303713"/>
            <a:ext cx="1295400" cy="646112"/>
          </a:xfrm>
          <a:prstGeom prst="rect">
            <a:avLst/>
          </a:prstGeom>
          <a:noFill/>
          <a:ln w="9525">
            <a:noFill/>
            <a:miter lim="800000"/>
            <a:headEnd/>
            <a:tailEnd/>
          </a:ln>
        </p:spPr>
        <p:txBody>
          <a:bodyPr>
            <a:spAutoFit/>
          </a:bodyPr>
          <a:lstStyle/>
          <a:p>
            <a:r>
              <a:rPr lang="en-US" sz="3600"/>
              <a:t>O   = </a:t>
            </a:r>
          </a:p>
        </p:txBody>
      </p:sp>
      <p:sp>
        <p:nvSpPr>
          <p:cNvPr id="66570" name="TextBox 36"/>
          <p:cNvSpPr txBox="1">
            <a:spLocks noChangeArrowheads="1"/>
          </p:cNvSpPr>
          <p:nvPr/>
        </p:nvSpPr>
        <p:spPr bwMode="auto">
          <a:xfrm>
            <a:off x="5181600" y="4191000"/>
            <a:ext cx="1279525" cy="646113"/>
          </a:xfrm>
          <a:prstGeom prst="rect">
            <a:avLst/>
          </a:prstGeom>
          <a:noFill/>
          <a:ln w="9525">
            <a:noFill/>
            <a:miter lim="800000"/>
            <a:headEnd/>
            <a:tailEnd/>
          </a:ln>
        </p:spPr>
        <p:txBody>
          <a:bodyPr>
            <a:spAutoFit/>
          </a:bodyPr>
          <a:lstStyle/>
          <a:p>
            <a:r>
              <a:rPr lang="en-US" sz="3600"/>
              <a:t>O   = </a:t>
            </a:r>
          </a:p>
        </p:txBody>
      </p:sp>
      <p:sp>
        <p:nvSpPr>
          <p:cNvPr id="66571" name="TextBox 37"/>
          <p:cNvSpPr txBox="1">
            <a:spLocks noChangeArrowheads="1"/>
          </p:cNvSpPr>
          <p:nvPr/>
        </p:nvSpPr>
        <p:spPr bwMode="auto">
          <a:xfrm>
            <a:off x="1798638" y="2895600"/>
            <a:ext cx="2466975" cy="646113"/>
          </a:xfrm>
          <a:prstGeom prst="rect">
            <a:avLst/>
          </a:prstGeom>
          <a:noFill/>
          <a:ln w="9525">
            <a:noFill/>
            <a:miter lim="800000"/>
            <a:headEnd/>
            <a:tailEnd/>
          </a:ln>
        </p:spPr>
        <p:txBody>
          <a:bodyPr wrap="none">
            <a:spAutoFit/>
          </a:bodyPr>
          <a:lstStyle/>
          <a:p>
            <a:r>
              <a:rPr lang="en-US" sz="3600"/>
              <a:t>1   2 atoms</a:t>
            </a:r>
          </a:p>
        </p:txBody>
      </p:sp>
      <p:sp>
        <p:nvSpPr>
          <p:cNvPr id="66572" name="TextBox 38"/>
          <p:cNvSpPr txBox="1">
            <a:spLocks noChangeArrowheads="1"/>
          </p:cNvSpPr>
          <p:nvPr/>
        </p:nvSpPr>
        <p:spPr bwMode="auto">
          <a:xfrm>
            <a:off x="6208713" y="2819400"/>
            <a:ext cx="2082800" cy="646113"/>
          </a:xfrm>
          <a:prstGeom prst="rect">
            <a:avLst/>
          </a:prstGeom>
          <a:noFill/>
          <a:ln w="9525">
            <a:noFill/>
            <a:miter lim="800000"/>
            <a:headEnd/>
            <a:tailEnd/>
          </a:ln>
        </p:spPr>
        <p:txBody>
          <a:bodyPr wrap="none">
            <a:spAutoFit/>
          </a:bodyPr>
          <a:lstStyle/>
          <a:p>
            <a:r>
              <a:rPr lang="en-US" sz="3600"/>
              <a:t> 2  atoms</a:t>
            </a:r>
          </a:p>
        </p:txBody>
      </p:sp>
      <p:sp>
        <p:nvSpPr>
          <p:cNvPr id="66573" name="TextBox 39"/>
          <p:cNvSpPr txBox="1">
            <a:spLocks noChangeArrowheads="1"/>
          </p:cNvSpPr>
          <p:nvPr/>
        </p:nvSpPr>
        <p:spPr bwMode="auto">
          <a:xfrm>
            <a:off x="6280150" y="4230688"/>
            <a:ext cx="1825625" cy="646112"/>
          </a:xfrm>
          <a:prstGeom prst="rect">
            <a:avLst/>
          </a:prstGeom>
          <a:noFill/>
          <a:ln w="9525">
            <a:noFill/>
            <a:miter lim="800000"/>
            <a:headEnd/>
            <a:tailEnd/>
          </a:ln>
        </p:spPr>
        <p:txBody>
          <a:bodyPr wrap="none">
            <a:spAutoFit/>
          </a:bodyPr>
          <a:lstStyle/>
          <a:p>
            <a:r>
              <a:rPr lang="en-US" sz="3600"/>
              <a:t>3 atoms</a:t>
            </a:r>
          </a:p>
        </p:txBody>
      </p:sp>
      <p:sp>
        <p:nvSpPr>
          <p:cNvPr id="66574" name="TextBox 40"/>
          <p:cNvSpPr txBox="1">
            <a:spLocks noChangeArrowheads="1"/>
          </p:cNvSpPr>
          <p:nvPr/>
        </p:nvSpPr>
        <p:spPr bwMode="auto">
          <a:xfrm>
            <a:off x="6284913" y="3468688"/>
            <a:ext cx="2338387" cy="646112"/>
          </a:xfrm>
          <a:prstGeom prst="rect">
            <a:avLst/>
          </a:prstGeom>
          <a:noFill/>
          <a:ln w="9525">
            <a:noFill/>
            <a:miter lim="800000"/>
            <a:headEnd/>
            <a:tailEnd/>
          </a:ln>
        </p:spPr>
        <p:txBody>
          <a:bodyPr wrap="none">
            <a:spAutoFit/>
          </a:bodyPr>
          <a:lstStyle/>
          <a:p>
            <a:r>
              <a:rPr lang="en-US" sz="3600"/>
              <a:t>2  6 atoms</a:t>
            </a:r>
          </a:p>
        </p:txBody>
      </p:sp>
      <p:sp>
        <p:nvSpPr>
          <p:cNvPr id="66575" name="TextBox 41"/>
          <p:cNvSpPr txBox="1">
            <a:spLocks noChangeArrowheads="1"/>
          </p:cNvSpPr>
          <p:nvPr/>
        </p:nvSpPr>
        <p:spPr bwMode="auto">
          <a:xfrm>
            <a:off x="1833563" y="3657600"/>
            <a:ext cx="2466975" cy="646113"/>
          </a:xfrm>
          <a:prstGeom prst="rect">
            <a:avLst/>
          </a:prstGeom>
          <a:noFill/>
          <a:ln w="9525">
            <a:noFill/>
            <a:miter lim="800000"/>
            <a:headEnd/>
            <a:tailEnd/>
          </a:ln>
        </p:spPr>
        <p:txBody>
          <a:bodyPr wrap="none">
            <a:spAutoFit/>
          </a:bodyPr>
          <a:lstStyle/>
          <a:p>
            <a:r>
              <a:rPr lang="en-US" sz="3600"/>
              <a:t>2   6 atoms</a:t>
            </a:r>
          </a:p>
        </p:txBody>
      </p:sp>
      <p:sp>
        <p:nvSpPr>
          <p:cNvPr id="66576" name="TextBox 42"/>
          <p:cNvSpPr txBox="1">
            <a:spLocks noChangeArrowheads="1"/>
          </p:cNvSpPr>
          <p:nvPr/>
        </p:nvSpPr>
        <p:spPr bwMode="auto">
          <a:xfrm>
            <a:off x="1828800" y="4303713"/>
            <a:ext cx="2466975" cy="646112"/>
          </a:xfrm>
          <a:prstGeom prst="rect">
            <a:avLst/>
          </a:prstGeom>
          <a:noFill/>
          <a:ln w="9525">
            <a:noFill/>
            <a:miter lim="800000"/>
            <a:headEnd/>
            <a:tailEnd/>
          </a:ln>
        </p:spPr>
        <p:txBody>
          <a:bodyPr wrap="none">
            <a:spAutoFit/>
          </a:bodyPr>
          <a:lstStyle/>
          <a:p>
            <a:r>
              <a:rPr lang="en-US" sz="3600"/>
              <a:t>1   3 atoms</a:t>
            </a:r>
          </a:p>
        </p:txBody>
      </p:sp>
      <p:cxnSp>
        <p:nvCxnSpPr>
          <p:cNvPr id="23" name="Straight Connector 22"/>
          <p:cNvCxnSpPr/>
          <p:nvPr/>
        </p:nvCxnSpPr>
        <p:spPr>
          <a:xfrm flipV="1">
            <a:off x="1828800" y="44196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6324600" y="35814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1828800" y="38100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1828800" y="3048000"/>
            <a:ext cx="457200" cy="381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2667001" y="3962400"/>
            <a:ext cx="3808412"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2743200" y="4953000"/>
            <a:ext cx="3810000" cy="923330"/>
          </a:xfrm>
          <a:prstGeom prst="rect">
            <a:avLst/>
          </a:prstGeom>
          <a:noFill/>
        </p:spPr>
        <p:txBody>
          <a:bodyPr>
            <a:spAutoFit/>
          </a:bodyPr>
          <a:lstStyle/>
          <a:p>
            <a:pPr algn="ctr">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Balanced</a:t>
            </a:r>
          </a:p>
        </p:txBody>
      </p:sp>
      <p:sp>
        <p:nvSpPr>
          <p:cNvPr id="33" name="Smiley Face 32"/>
          <p:cNvSpPr/>
          <p:nvPr/>
        </p:nvSpPr>
        <p:spPr>
          <a:xfrm>
            <a:off x="6477000" y="4953000"/>
            <a:ext cx="990600" cy="10668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amond(in)">
                                      <p:cBhvr>
                                        <p:cTn id="7" dur="2000"/>
                                        <p:tgtEl>
                                          <p:spTgt spid="28"/>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diamond(in)">
                                      <p:cBhvr>
                                        <p:cTn id="10"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ctrTitle" idx="4294967295"/>
          </p:nvPr>
        </p:nvSpPr>
        <p:spPr>
          <a:xfrm>
            <a:off x="685800" y="2130425"/>
            <a:ext cx="7772400" cy="1470025"/>
          </a:xfrm>
        </p:spPr>
        <p:txBody>
          <a:bodyPr/>
          <a:lstStyle/>
          <a:p>
            <a:r>
              <a:rPr lang="en-US" smtClean="0"/>
              <a:t>Independent Practice</a:t>
            </a:r>
          </a:p>
        </p:txBody>
      </p:sp>
      <p:sp>
        <p:nvSpPr>
          <p:cNvPr id="68610" name="Rectangle 3"/>
          <p:cNvSpPr>
            <a:spLocks noGrp="1"/>
          </p:cNvSpPr>
          <p:nvPr>
            <p:ph type="subTitle" idx="4294967295"/>
          </p:nvPr>
        </p:nvSpPr>
        <p:spPr>
          <a:xfrm>
            <a:off x="1371600" y="3886200"/>
            <a:ext cx="6400800" cy="1752600"/>
          </a:xfrm>
        </p:spPr>
        <p:txBody>
          <a:bodyPr/>
          <a:lstStyle/>
          <a:p>
            <a:pPr marL="0" indent="0" algn="ctr">
              <a:buFont typeface="Arial" charset="0"/>
              <a:buNone/>
            </a:pPr>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en-US" sz="4800" smtClean="0"/>
              <a:t>DAILY OVERVIEW</a:t>
            </a:r>
            <a:endParaRPr lang="en-US" smtClean="0"/>
          </a:p>
        </p:txBody>
      </p:sp>
      <p:sp>
        <p:nvSpPr>
          <p:cNvPr id="20482" name="Rectangle 3"/>
          <p:cNvSpPr>
            <a:spLocks noGrp="1" noChangeArrowheads="1"/>
          </p:cNvSpPr>
          <p:nvPr>
            <p:ph idx="1"/>
          </p:nvPr>
        </p:nvSpPr>
        <p:spPr>
          <a:xfrm>
            <a:off x="381000" y="1600200"/>
            <a:ext cx="8229600" cy="4530725"/>
          </a:xfrm>
        </p:spPr>
        <p:txBody>
          <a:bodyPr/>
          <a:lstStyle/>
          <a:p>
            <a:pPr eaLnBrk="1" hangingPunct="1"/>
            <a:r>
              <a:rPr lang="en-US" smtClean="0"/>
              <a:t>Announcements</a:t>
            </a:r>
          </a:p>
          <a:p>
            <a:pPr eaLnBrk="1" hangingPunct="1"/>
            <a:r>
              <a:rPr lang="en-US" smtClean="0"/>
              <a:t>Math and Science Connection</a:t>
            </a:r>
          </a:p>
          <a:p>
            <a:pPr eaLnBrk="1" hangingPunct="1"/>
            <a:r>
              <a:rPr lang="en-US" smtClean="0"/>
              <a:t>Technology Break-Out Sessions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p:txBody>
          <a:bodyPr/>
          <a:lstStyle/>
          <a:p>
            <a:r>
              <a:rPr lang="en-US" smtClean="0"/>
              <a:t>Independent Practice</a:t>
            </a:r>
          </a:p>
        </p:txBody>
      </p:sp>
      <p:sp>
        <p:nvSpPr>
          <p:cNvPr id="6" name="Rectangle 5"/>
          <p:cNvSpPr/>
          <p:nvPr/>
        </p:nvSpPr>
        <p:spPr>
          <a:xfrm>
            <a:off x="381000" y="1447800"/>
            <a:ext cx="8763000" cy="2362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302" name="Content Placeholder 2"/>
          <p:cNvSpPr>
            <a:spLocks noGrp="1"/>
          </p:cNvSpPr>
          <p:nvPr>
            <p:ph sz="half" idx="1"/>
          </p:nvPr>
        </p:nvSpPr>
        <p:spPr>
          <a:xfrm>
            <a:off x="457200" y="1447800"/>
            <a:ext cx="8229600" cy="2286000"/>
          </a:xfrm>
        </p:spPr>
        <p:txBody>
          <a:bodyPr/>
          <a:lstStyle/>
          <a:p>
            <a:pPr algn="ctr">
              <a:buFont typeface="Arial" charset="0"/>
              <a:buNone/>
            </a:pPr>
            <a:endParaRPr lang="en-US" smtClean="0"/>
          </a:p>
          <a:p>
            <a:pPr algn="ctr">
              <a:buFont typeface="Arial" charset="0"/>
              <a:buNone/>
            </a:pPr>
            <a:endParaRPr lang="en-US" smtClean="0"/>
          </a:p>
          <a:p>
            <a:pPr algn="ctr">
              <a:buFont typeface="Calibri" pitchFamily="34" charset="0"/>
              <a:buAutoNum type="arabicPeriod"/>
            </a:pPr>
            <a:r>
              <a:rPr lang="en-US" smtClean="0"/>
              <a:t>C</a:t>
            </a:r>
            <a:r>
              <a:rPr lang="en-US" baseline="-25000" smtClean="0"/>
              <a:t>2</a:t>
            </a:r>
            <a:r>
              <a:rPr lang="en-US" smtClean="0"/>
              <a:t>H</a:t>
            </a:r>
            <a:r>
              <a:rPr lang="en-US" baseline="-25000" smtClean="0"/>
              <a:t>6</a:t>
            </a:r>
            <a:r>
              <a:rPr lang="en-US" smtClean="0"/>
              <a:t> + O</a:t>
            </a:r>
            <a:r>
              <a:rPr lang="en-US" baseline="-25000" smtClean="0"/>
              <a:t>2 </a:t>
            </a:r>
            <a:r>
              <a:rPr lang="en-US" smtClean="0"/>
              <a:t>                    CO</a:t>
            </a:r>
            <a:r>
              <a:rPr lang="en-US" baseline="-25000" smtClean="0"/>
              <a:t>2</a:t>
            </a:r>
            <a:r>
              <a:rPr lang="en-US" smtClean="0"/>
              <a:t>+H</a:t>
            </a:r>
            <a:r>
              <a:rPr lang="en-US" baseline="-25000" smtClean="0"/>
              <a:t>2</a:t>
            </a:r>
            <a:r>
              <a:rPr lang="en-US" smtClean="0"/>
              <a:t>O</a:t>
            </a:r>
          </a:p>
          <a:p>
            <a:pPr algn="ctr">
              <a:buFont typeface="Calibri" pitchFamily="34" charset="0"/>
              <a:buAutoNum type="arabicPeriod"/>
            </a:pPr>
            <a:endParaRPr lang="en-US" smtClean="0"/>
          </a:p>
          <a:p>
            <a:pPr algn="ctr">
              <a:buFont typeface="Calibri" pitchFamily="34" charset="0"/>
              <a:buAutoNum type="arabicPeriod"/>
            </a:pPr>
            <a:endParaRPr lang="en-US" smtClean="0"/>
          </a:p>
          <a:p>
            <a:pPr algn="ctr">
              <a:buFont typeface="Calibri" pitchFamily="34" charset="0"/>
              <a:buAutoNum type="arabicPeriod"/>
            </a:pPr>
            <a:r>
              <a:rPr lang="en-US" smtClean="0"/>
              <a:t>Ca</a:t>
            </a:r>
            <a:r>
              <a:rPr lang="en-US" baseline="-25000" smtClean="0"/>
              <a:t>3</a:t>
            </a:r>
            <a:r>
              <a:rPr lang="en-US" smtClean="0"/>
              <a:t>(PO</a:t>
            </a:r>
            <a:r>
              <a:rPr lang="en-US" baseline="-25000" smtClean="0"/>
              <a:t>4</a:t>
            </a:r>
            <a:r>
              <a:rPr lang="en-US" smtClean="0"/>
              <a:t>)</a:t>
            </a:r>
            <a:r>
              <a:rPr lang="en-US" baseline="-25000" smtClean="0"/>
              <a:t>2</a:t>
            </a:r>
            <a:r>
              <a:rPr lang="en-US" smtClean="0"/>
              <a:t> + H</a:t>
            </a:r>
            <a:r>
              <a:rPr lang="en-US" baseline="-25000" smtClean="0"/>
              <a:t>2</a:t>
            </a:r>
            <a:r>
              <a:rPr lang="en-US" smtClean="0"/>
              <a:t>SO</a:t>
            </a:r>
            <a:r>
              <a:rPr lang="en-US" baseline="-25000" smtClean="0"/>
              <a:t>4</a:t>
            </a:r>
            <a:r>
              <a:rPr lang="en-US" smtClean="0"/>
              <a:t>                     CaSO</a:t>
            </a:r>
            <a:r>
              <a:rPr lang="en-US" baseline="-25000" smtClean="0"/>
              <a:t>4</a:t>
            </a:r>
            <a:r>
              <a:rPr lang="en-US" smtClean="0"/>
              <a:t>+ H</a:t>
            </a:r>
            <a:r>
              <a:rPr lang="en-US" baseline="-25000" smtClean="0"/>
              <a:t>3</a:t>
            </a:r>
            <a:r>
              <a:rPr lang="en-US" smtClean="0"/>
              <a:t>PO</a:t>
            </a:r>
            <a:r>
              <a:rPr lang="en-US" baseline="-25000" smtClean="0"/>
              <a:t>4</a:t>
            </a:r>
          </a:p>
          <a:p>
            <a:pPr algn="ctr">
              <a:buFont typeface="Calibri" pitchFamily="34" charset="0"/>
              <a:buAutoNum type="arabicPeriod"/>
            </a:pPr>
            <a:endParaRPr lang="en-US" baseline="-25000" smtClean="0"/>
          </a:p>
        </p:txBody>
      </p:sp>
      <p:sp>
        <p:nvSpPr>
          <p:cNvPr id="115716" name="Rectangle 3"/>
          <p:cNvSpPr>
            <a:spLocks noGrp="1" noChangeArrowheads="1"/>
          </p:cNvSpPr>
          <p:nvPr>
            <p:ph type="body" sz="half" idx="2"/>
          </p:nvPr>
        </p:nvSpPr>
        <p:spPr>
          <a:xfrm>
            <a:off x="457200" y="3962400"/>
            <a:ext cx="8229600" cy="2114550"/>
          </a:xfrm>
        </p:spPr>
        <p:txBody>
          <a:bodyPr/>
          <a:lstStyle/>
          <a:p>
            <a:pPr eaLnBrk="1" hangingPunct="1">
              <a:lnSpc>
                <a:spcPct val="150000"/>
              </a:lnSpc>
              <a:buFontTx/>
              <a:buNone/>
            </a:pPr>
            <a:endParaRPr lang="en-US" sz="5200" smtClean="0"/>
          </a:p>
          <a:p>
            <a:pPr algn="ctr" eaLnBrk="1" hangingPunct="1">
              <a:lnSpc>
                <a:spcPct val="150000"/>
              </a:lnSpc>
              <a:buFontTx/>
              <a:buNone/>
            </a:pPr>
            <a:r>
              <a:rPr lang="en-US" smtClean="0"/>
              <a:t>3.  H</a:t>
            </a:r>
            <a:r>
              <a:rPr lang="en-US" baseline="-25000" smtClean="0"/>
              <a:t>2</a:t>
            </a:r>
            <a:r>
              <a:rPr lang="en-US" smtClean="0"/>
              <a:t>CrO</a:t>
            </a:r>
            <a:r>
              <a:rPr lang="en-US" baseline="-25000" smtClean="0"/>
              <a:t>4</a:t>
            </a:r>
            <a:r>
              <a:rPr lang="en-US" smtClean="0"/>
              <a:t>+ Al(OH)</a:t>
            </a:r>
            <a:r>
              <a:rPr lang="en-US" baseline="-25000" smtClean="0"/>
              <a:t>3</a:t>
            </a:r>
            <a:r>
              <a:rPr lang="en-US" smtClean="0"/>
              <a:t>                       Al</a:t>
            </a:r>
            <a:r>
              <a:rPr lang="en-US" baseline="-25000" smtClean="0"/>
              <a:t>2</a:t>
            </a:r>
            <a:r>
              <a:rPr lang="en-US" smtClean="0"/>
              <a:t>(CrO</a:t>
            </a:r>
            <a:r>
              <a:rPr lang="en-US" baseline="-25000" smtClean="0"/>
              <a:t>4</a:t>
            </a:r>
            <a:r>
              <a:rPr lang="en-US" smtClean="0"/>
              <a:t>)</a:t>
            </a:r>
            <a:r>
              <a:rPr lang="en-US" baseline="-25000" smtClean="0"/>
              <a:t>3</a:t>
            </a:r>
            <a:r>
              <a:rPr lang="en-US" smtClean="0"/>
              <a:t>+H</a:t>
            </a:r>
            <a:r>
              <a:rPr lang="en-US" baseline="-25000" smtClean="0"/>
              <a:t>2</a:t>
            </a:r>
            <a:r>
              <a:rPr lang="en-US" smtClean="0"/>
              <a:t>O</a:t>
            </a:r>
          </a:p>
        </p:txBody>
      </p:sp>
      <p:sp>
        <p:nvSpPr>
          <p:cNvPr id="8" name="Right Arrow 7"/>
          <p:cNvSpPr/>
          <p:nvPr/>
        </p:nvSpPr>
        <p:spPr>
          <a:xfrm>
            <a:off x="4114800" y="26670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ight Arrow 8"/>
          <p:cNvSpPr/>
          <p:nvPr/>
        </p:nvSpPr>
        <p:spPr>
          <a:xfrm>
            <a:off x="4419600" y="44196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ight Arrow 9"/>
          <p:cNvSpPr/>
          <p:nvPr/>
        </p:nvSpPr>
        <p:spPr>
          <a:xfrm>
            <a:off x="4343400" y="54102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721" name="Text Box 9"/>
          <p:cNvSpPr txBox="1">
            <a:spLocks noChangeArrowheads="1"/>
          </p:cNvSpPr>
          <p:nvPr/>
        </p:nvSpPr>
        <p:spPr bwMode="auto">
          <a:xfrm>
            <a:off x="1371600" y="3733800"/>
            <a:ext cx="6864350" cy="641350"/>
          </a:xfrm>
          <a:prstGeom prst="rect">
            <a:avLst/>
          </a:prstGeom>
          <a:noFill/>
          <a:ln w="9525">
            <a:noFill/>
            <a:miter lim="800000"/>
            <a:headEnd/>
            <a:tailEnd/>
          </a:ln>
        </p:spPr>
        <p:txBody>
          <a:bodyPr wrap="none">
            <a:spAutoFit/>
          </a:bodyPr>
          <a:lstStyle/>
          <a:p>
            <a:r>
              <a:rPr lang="en-US" sz="3600" b="1">
                <a:solidFill>
                  <a:srgbClr val="FF3300"/>
                </a:solidFill>
              </a:rPr>
              <a:t>Are you ready for a challenge?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5721">
                                            <p:txEl>
                                              <p:pRg st="0" end="0"/>
                                            </p:txEl>
                                          </p:spTgt>
                                        </p:tgtEl>
                                        <p:attrNameLst>
                                          <p:attrName>style.visibility</p:attrName>
                                        </p:attrNameLst>
                                      </p:cBhvr>
                                      <p:to>
                                        <p:strVal val="visible"/>
                                      </p:to>
                                    </p:set>
                                    <p:animEffect transition="in" filter="diamond(in)">
                                      <p:cBhvr>
                                        <p:cTn id="7" dur="2000"/>
                                        <p:tgtEl>
                                          <p:spTgt spid="1157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302">
                                            <p:txEl>
                                              <p:pRg st="5" end="5"/>
                                            </p:txEl>
                                          </p:spTgt>
                                        </p:tgtEl>
                                        <p:attrNameLst>
                                          <p:attrName>style.visibility</p:attrName>
                                        </p:attrNameLst>
                                      </p:cBhvr>
                                      <p:to>
                                        <p:strVal val="visible"/>
                                      </p:to>
                                    </p:set>
                                    <p:animEffect transition="in" filter="blinds(horizontal)">
                                      <p:cBhvr>
                                        <p:cTn id="12" dur="500"/>
                                        <p:tgtEl>
                                          <p:spTgt spid="5530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5716">
                                            <p:txEl>
                                              <p:pRg st="1" end="1"/>
                                            </p:txEl>
                                          </p:spTgt>
                                        </p:tgtEl>
                                        <p:attrNameLst>
                                          <p:attrName>style.visibility</p:attrName>
                                        </p:attrNameLst>
                                      </p:cBhvr>
                                      <p:to>
                                        <p:strVal val="visible"/>
                                      </p:to>
                                    </p:set>
                                    <p:animEffect transition="in" filter="fade">
                                      <p:cBhvr>
                                        <p:cTn id="17" dur="2000"/>
                                        <p:tgtEl>
                                          <p:spTgt spid="1157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p:txBody>
          <a:bodyPr/>
          <a:lstStyle/>
          <a:p>
            <a:pPr eaLnBrk="1" hangingPunct="1"/>
            <a:r>
              <a:rPr lang="en-US" smtClean="0"/>
              <a:t>Balance</a:t>
            </a:r>
          </a:p>
        </p:txBody>
      </p:sp>
      <p:sp>
        <p:nvSpPr>
          <p:cNvPr id="72706" name="Content Placeholder 2"/>
          <p:cNvSpPr>
            <a:spLocks noGrp="1"/>
          </p:cNvSpPr>
          <p:nvPr>
            <p:ph idx="1"/>
          </p:nvPr>
        </p:nvSpPr>
        <p:spPr/>
        <p:txBody>
          <a:bodyPr/>
          <a:lstStyle/>
          <a:p>
            <a:pPr algn="ctr" eaLnBrk="1" hangingPunct="1">
              <a:buFontTx/>
              <a:buNone/>
            </a:pPr>
            <a:r>
              <a:rPr lang="en-US" smtClean="0"/>
              <a:t>As a group balance this equation using systems of equation</a:t>
            </a:r>
          </a:p>
          <a:p>
            <a:pPr eaLnBrk="1" hangingPunct="1">
              <a:buFontTx/>
              <a:buNone/>
            </a:pPr>
            <a:endParaRPr lang="en-US" smtClean="0"/>
          </a:p>
          <a:p>
            <a:pPr algn="ctr" eaLnBrk="1" hangingPunct="1">
              <a:buFontTx/>
              <a:buNone/>
            </a:pPr>
            <a:r>
              <a:rPr lang="en-US" sz="4000" smtClean="0"/>
              <a:t>2C</a:t>
            </a:r>
            <a:r>
              <a:rPr lang="en-US" sz="4000" baseline="-25000" smtClean="0"/>
              <a:t>2</a:t>
            </a:r>
            <a:r>
              <a:rPr lang="en-US" sz="4000" smtClean="0"/>
              <a:t>H</a:t>
            </a:r>
            <a:r>
              <a:rPr lang="en-US" sz="4000" baseline="-25000" smtClean="0"/>
              <a:t>6</a:t>
            </a:r>
            <a:r>
              <a:rPr lang="en-US" sz="4000" smtClean="0"/>
              <a:t> + 7O</a:t>
            </a:r>
            <a:r>
              <a:rPr lang="en-US" sz="4000" baseline="-25000" smtClean="0"/>
              <a:t>2</a:t>
            </a:r>
            <a:r>
              <a:rPr lang="en-US" sz="4000" smtClean="0"/>
              <a:t>  			6CO</a:t>
            </a:r>
            <a:r>
              <a:rPr lang="en-US" sz="4000" baseline="-25000" smtClean="0"/>
              <a:t>2</a:t>
            </a:r>
            <a:r>
              <a:rPr lang="en-US" sz="4000" smtClean="0"/>
              <a:t> +2H</a:t>
            </a:r>
            <a:r>
              <a:rPr lang="en-US" sz="4000" baseline="-25000" smtClean="0"/>
              <a:t>2</a:t>
            </a:r>
            <a:r>
              <a:rPr lang="en-US" sz="4000" smtClean="0"/>
              <a:t>O </a:t>
            </a:r>
          </a:p>
        </p:txBody>
      </p:sp>
      <p:sp>
        <p:nvSpPr>
          <p:cNvPr id="72707" name="Line 4"/>
          <p:cNvSpPr>
            <a:spLocks noChangeShapeType="1"/>
          </p:cNvSpPr>
          <p:nvPr/>
        </p:nvSpPr>
        <p:spPr bwMode="auto">
          <a:xfrm>
            <a:off x="3810000" y="3581400"/>
            <a:ext cx="1295400" cy="0"/>
          </a:xfrm>
          <a:prstGeom prst="line">
            <a:avLst/>
          </a:prstGeom>
          <a:noFill/>
          <a:ln w="9842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 descr="P8250001"/>
          <p:cNvPicPr>
            <a:picLocks noGrp="1" noChangeAspect="1" noChangeArrowheads="1"/>
          </p:cNvPicPr>
          <p:nvPr>
            <p:ph idx="4294967295"/>
          </p:nvPr>
        </p:nvPicPr>
        <p:blipFill>
          <a:blip r:embed="rId3"/>
          <a:srcRect/>
          <a:stretch>
            <a:fillRect/>
          </a:stretch>
        </p:blipFill>
        <p:spPr>
          <a:xfrm>
            <a:off x="1250950" y="103188"/>
            <a:ext cx="7223125" cy="5500687"/>
          </a:xfrm>
        </p:spPr>
      </p:pic>
      <p:sp>
        <p:nvSpPr>
          <p:cNvPr id="74754" name="Text Box 3"/>
          <p:cNvSpPr txBox="1">
            <a:spLocks noChangeArrowheads="1"/>
          </p:cNvSpPr>
          <p:nvPr/>
        </p:nvSpPr>
        <p:spPr bwMode="auto">
          <a:xfrm>
            <a:off x="1524000" y="5715000"/>
            <a:ext cx="7010400" cy="641350"/>
          </a:xfrm>
          <a:prstGeom prst="rect">
            <a:avLst/>
          </a:prstGeom>
          <a:noFill/>
          <a:ln w="9525">
            <a:noFill/>
            <a:miter lim="800000"/>
            <a:headEnd/>
            <a:tailEnd/>
          </a:ln>
        </p:spPr>
        <p:txBody>
          <a:bodyPr>
            <a:spAutoFit/>
          </a:bodyPr>
          <a:lstStyle/>
          <a:p>
            <a:pPr>
              <a:spcBef>
                <a:spcPct val="50000"/>
              </a:spcBef>
            </a:pPr>
            <a:r>
              <a:rPr lang="en-US"/>
              <a:t>Six Dots Over a Mountain, Alexander Calder 1956</a:t>
            </a:r>
          </a:p>
          <a:p>
            <a:pPr>
              <a:spcBef>
                <a:spcPct val="50000"/>
              </a:spcBef>
            </a:pPr>
            <a:r>
              <a:rPr lang="en-US" sz="1200"/>
              <a:t>Smithsonian Hirshhorn Sculpture Garden, Washington D.C. (AD 08/07)</a:t>
            </a:r>
          </a:p>
        </p:txBody>
      </p:sp>
    </p:spTree>
  </p:cSld>
  <p:clrMapOvr>
    <a:masterClrMapping/>
  </p:clrMapOvr>
  <p:transition spd="med" advTm="10000">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 descr="P8250003"/>
          <p:cNvPicPr>
            <a:picLocks noGrp="1" noChangeAspect="1" noChangeArrowheads="1"/>
          </p:cNvPicPr>
          <p:nvPr>
            <p:ph idx="4294967295"/>
          </p:nvPr>
        </p:nvPicPr>
        <p:blipFill>
          <a:blip r:embed="rId3"/>
          <a:srcRect/>
          <a:stretch>
            <a:fillRect/>
          </a:stretch>
        </p:blipFill>
        <p:spPr>
          <a:xfrm>
            <a:off x="1169988" y="103188"/>
            <a:ext cx="7304087" cy="5562600"/>
          </a:xfrm>
        </p:spPr>
      </p:pic>
    </p:spTree>
  </p:cSld>
  <p:clrMapOvr>
    <a:masterClrMapping/>
  </p:clrMapOvr>
  <p:transition spd="med" advTm="10000">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2" descr="P8250008"/>
          <p:cNvPicPr>
            <a:picLocks noGrp="1" noChangeAspect="1" noChangeArrowheads="1"/>
          </p:cNvPicPr>
          <p:nvPr>
            <p:ph idx="4294967295"/>
          </p:nvPr>
        </p:nvPicPr>
        <p:blipFill>
          <a:blip r:embed="rId3"/>
          <a:srcRect/>
          <a:stretch>
            <a:fillRect/>
          </a:stretch>
        </p:blipFill>
        <p:spPr>
          <a:xfrm>
            <a:off x="1250950" y="103188"/>
            <a:ext cx="7223125" cy="5500687"/>
          </a:xfrm>
        </p:spPr>
      </p:pic>
      <p:sp>
        <p:nvSpPr>
          <p:cNvPr id="78850" name="Text Box 3"/>
          <p:cNvSpPr txBox="1">
            <a:spLocks noChangeArrowheads="1"/>
          </p:cNvSpPr>
          <p:nvPr/>
        </p:nvSpPr>
        <p:spPr bwMode="auto">
          <a:xfrm>
            <a:off x="1447800" y="5715000"/>
            <a:ext cx="5638800" cy="641350"/>
          </a:xfrm>
          <a:prstGeom prst="rect">
            <a:avLst/>
          </a:prstGeom>
          <a:noFill/>
          <a:ln w="9525">
            <a:noFill/>
            <a:miter lim="800000"/>
            <a:headEnd/>
            <a:tailEnd/>
          </a:ln>
        </p:spPr>
        <p:txBody>
          <a:bodyPr>
            <a:spAutoFit/>
          </a:bodyPr>
          <a:lstStyle/>
          <a:p>
            <a:pPr>
              <a:spcBef>
                <a:spcPct val="50000"/>
              </a:spcBef>
            </a:pPr>
            <a:r>
              <a:rPr lang="en-US"/>
              <a:t>Untitled, Alexander Calder, 1976</a:t>
            </a:r>
          </a:p>
          <a:p>
            <a:pPr>
              <a:spcBef>
                <a:spcPct val="50000"/>
              </a:spcBef>
            </a:pPr>
            <a:r>
              <a:rPr lang="en-US" sz="1200"/>
              <a:t>National Gallery of Art, Washington D.C. (AD 08/07)</a:t>
            </a:r>
          </a:p>
        </p:txBody>
      </p:sp>
    </p:spTree>
  </p:cSld>
  <p:clrMapOvr>
    <a:masterClrMapping/>
  </p:clrMapOvr>
  <p:transition spd="med" advTm="10000">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descr="P8250006"/>
          <p:cNvPicPr>
            <a:picLocks noGrp="1" noChangeAspect="1" noChangeArrowheads="1"/>
          </p:cNvPicPr>
          <p:nvPr>
            <p:ph idx="4294967295"/>
          </p:nvPr>
        </p:nvPicPr>
        <p:blipFill>
          <a:blip r:embed="rId3"/>
          <a:srcRect/>
          <a:stretch>
            <a:fillRect/>
          </a:stretch>
        </p:blipFill>
        <p:spPr>
          <a:xfrm>
            <a:off x="1250950" y="103188"/>
            <a:ext cx="7223125" cy="5500687"/>
          </a:xfrm>
        </p:spPr>
      </p:pic>
    </p:spTree>
  </p:cSld>
  <p:clrMapOvr>
    <a:masterClrMapping/>
  </p:clrMapOvr>
  <p:transition spd="med" advTm="10000">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descr="P8250012"/>
          <p:cNvPicPr>
            <a:picLocks noGrp="1" noChangeAspect="1" noChangeArrowheads="1"/>
          </p:cNvPicPr>
          <p:nvPr>
            <p:ph idx="4294967295"/>
          </p:nvPr>
        </p:nvPicPr>
        <p:blipFill>
          <a:blip r:embed="rId3"/>
          <a:srcRect/>
          <a:stretch>
            <a:fillRect/>
          </a:stretch>
        </p:blipFill>
        <p:spPr>
          <a:xfrm>
            <a:off x="1331913" y="103188"/>
            <a:ext cx="7142162" cy="5438775"/>
          </a:xfrm>
        </p:spPr>
      </p:pic>
    </p:spTree>
  </p:cSld>
  <p:clrMapOvr>
    <a:masterClrMapping/>
  </p:clrMapOvr>
  <p:transition spd="med" advTm="10000">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2" descr="P8250001"/>
          <p:cNvPicPr>
            <a:picLocks noGrp="1" noChangeAspect="1" noChangeArrowheads="1"/>
          </p:cNvPicPr>
          <p:nvPr>
            <p:ph idx="4294967295"/>
          </p:nvPr>
        </p:nvPicPr>
        <p:blipFill>
          <a:blip r:embed="rId3"/>
          <a:srcRect/>
          <a:stretch>
            <a:fillRect/>
          </a:stretch>
        </p:blipFill>
        <p:spPr>
          <a:xfrm>
            <a:off x="1250950" y="103188"/>
            <a:ext cx="7223125" cy="5500687"/>
          </a:xfrm>
        </p:spPr>
      </p:pic>
      <p:sp>
        <p:nvSpPr>
          <p:cNvPr id="84994" name="Text Box 3"/>
          <p:cNvSpPr txBox="1">
            <a:spLocks noChangeArrowheads="1"/>
          </p:cNvSpPr>
          <p:nvPr/>
        </p:nvSpPr>
        <p:spPr bwMode="auto">
          <a:xfrm>
            <a:off x="1524000" y="5715000"/>
            <a:ext cx="7010400" cy="641350"/>
          </a:xfrm>
          <a:prstGeom prst="rect">
            <a:avLst/>
          </a:prstGeom>
          <a:noFill/>
          <a:ln w="9525">
            <a:noFill/>
            <a:miter lim="800000"/>
            <a:headEnd/>
            <a:tailEnd/>
          </a:ln>
        </p:spPr>
        <p:txBody>
          <a:bodyPr>
            <a:spAutoFit/>
          </a:bodyPr>
          <a:lstStyle/>
          <a:p>
            <a:pPr>
              <a:spcBef>
                <a:spcPct val="50000"/>
              </a:spcBef>
            </a:pPr>
            <a:r>
              <a:rPr lang="en-US"/>
              <a:t>Six Dots Over a Mountain, Alexander Calder 1956</a:t>
            </a:r>
          </a:p>
          <a:p>
            <a:pPr>
              <a:spcBef>
                <a:spcPct val="50000"/>
              </a:spcBef>
            </a:pPr>
            <a:r>
              <a:rPr lang="en-US" sz="1200"/>
              <a:t>Smithsonian Hirshhorn Sculpture Garden, Washington D.C. (AD 08/07)</a:t>
            </a:r>
          </a:p>
        </p:txBody>
      </p:sp>
    </p:spTree>
  </p:cSld>
  <p:clrMapOvr>
    <a:masterClrMapping/>
  </p:clrMapOvr>
  <p:transition spd="med" advTm="10000">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2" descr="P8250003"/>
          <p:cNvPicPr>
            <a:picLocks noGrp="1" noChangeAspect="1" noChangeArrowheads="1"/>
          </p:cNvPicPr>
          <p:nvPr>
            <p:ph idx="4294967295"/>
          </p:nvPr>
        </p:nvPicPr>
        <p:blipFill>
          <a:blip r:embed="rId3"/>
          <a:srcRect/>
          <a:stretch>
            <a:fillRect/>
          </a:stretch>
        </p:blipFill>
        <p:spPr>
          <a:xfrm>
            <a:off x="1169988" y="103188"/>
            <a:ext cx="7304087" cy="5562600"/>
          </a:xfrm>
        </p:spPr>
      </p:pic>
    </p:spTree>
  </p:cSld>
  <p:clrMapOvr>
    <a:masterClrMapping/>
  </p:clrMapOvr>
  <p:transition spd="med" advTm="10000">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2" descr="P8250008"/>
          <p:cNvPicPr>
            <a:picLocks noGrp="1" noChangeAspect="1" noChangeArrowheads="1"/>
          </p:cNvPicPr>
          <p:nvPr>
            <p:ph idx="4294967295"/>
          </p:nvPr>
        </p:nvPicPr>
        <p:blipFill>
          <a:blip r:embed="rId3"/>
          <a:srcRect/>
          <a:stretch>
            <a:fillRect/>
          </a:stretch>
        </p:blipFill>
        <p:spPr>
          <a:xfrm>
            <a:off x="1250950" y="103188"/>
            <a:ext cx="7223125" cy="5500687"/>
          </a:xfrm>
        </p:spPr>
      </p:pic>
      <p:sp>
        <p:nvSpPr>
          <p:cNvPr id="89090" name="Text Box 3"/>
          <p:cNvSpPr txBox="1">
            <a:spLocks noChangeArrowheads="1"/>
          </p:cNvSpPr>
          <p:nvPr/>
        </p:nvSpPr>
        <p:spPr bwMode="auto">
          <a:xfrm>
            <a:off x="1447800" y="5715000"/>
            <a:ext cx="5638800" cy="641350"/>
          </a:xfrm>
          <a:prstGeom prst="rect">
            <a:avLst/>
          </a:prstGeom>
          <a:noFill/>
          <a:ln w="9525">
            <a:noFill/>
            <a:miter lim="800000"/>
            <a:headEnd/>
            <a:tailEnd/>
          </a:ln>
        </p:spPr>
        <p:txBody>
          <a:bodyPr>
            <a:spAutoFit/>
          </a:bodyPr>
          <a:lstStyle/>
          <a:p>
            <a:pPr>
              <a:spcBef>
                <a:spcPct val="50000"/>
              </a:spcBef>
            </a:pPr>
            <a:r>
              <a:rPr lang="en-US"/>
              <a:t>Untitled, Alexander Calder, 1976</a:t>
            </a:r>
          </a:p>
          <a:p>
            <a:pPr>
              <a:spcBef>
                <a:spcPct val="50000"/>
              </a:spcBef>
            </a:pPr>
            <a:r>
              <a:rPr lang="en-US" sz="1200"/>
              <a:t>National Gallery of Art, Washington D.C. (AD 08/07)</a:t>
            </a:r>
          </a:p>
        </p:txBody>
      </p:sp>
    </p:spTree>
  </p:cSld>
  <p:clrMapOvr>
    <a:masterClrMapping/>
  </p:clrMapOvr>
  <p:transition spd="med" advTm="10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ctrTitle"/>
          </p:nvPr>
        </p:nvSpPr>
        <p:spPr>
          <a:xfrm>
            <a:off x="685800" y="2133600"/>
            <a:ext cx="7772400" cy="1524000"/>
          </a:xfrm>
        </p:spPr>
        <p:txBody>
          <a:bodyPr/>
          <a:lstStyle/>
          <a:p>
            <a:pPr eaLnBrk="1" hangingPunct="1"/>
            <a:r>
              <a:rPr lang="en-US" sz="5500" smtClean="0"/>
              <a:t>Balancing </a:t>
            </a:r>
            <a:br>
              <a:rPr lang="en-US" sz="5500" smtClean="0"/>
            </a:br>
            <a:r>
              <a:rPr lang="en-US" sz="5500" smtClean="0"/>
              <a:t>Math and Science</a:t>
            </a:r>
          </a:p>
        </p:txBody>
      </p:sp>
      <p:sp>
        <p:nvSpPr>
          <p:cNvPr id="5123" name="Rectangle 3"/>
          <p:cNvSpPr>
            <a:spLocks noGrp="1" noChangeArrowheads="1"/>
          </p:cNvSpPr>
          <p:nvPr>
            <p:ph type="subTitle" idx="1"/>
          </p:nvPr>
        </p:nvSpPr>
        <p:spPr>
          <a:xfrm>
            <a:off x="1524000" y="3505200"/>
            <a:ext cx="6400800" cy="1905000"/>
          </a:xfrm>
        </p:spPr>
        <p:txBody>
          <a:bodyPr/>
          <a:lstStyle/>
          <a:p>
            <a:pPr eaLnBrk="1" hangingPunct="1">
              <a:defRPr/>
            </a:pP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2" descr="P8250006"/>
          <p:cNvPicPr>
            <a:picLocks noGrp="1" noChangeAspect="1" noChangeArrowheads="1"/>
          </p:cNvPicPr>
          <p:nvPr>
            <p:ph idx="4294967295"/>
          </p:nvPr>
        </p:nvPicPr>
        <p:blipFill>
          <a:blip r:embed="rId3"/>
          <a:srcRect/>
          <a:stretch>
            <a:fillRect/>
          </a:stretch>
        </p:blipFill>
        <p:spPr>
          <a:xfrm>
            <a:off x="1250950" y="103188"/>
            <a:ext cx="7223125" cy="5500687"/>
          </a:xfrm>
        </p:spPr>
      </p:pic>
    </p:spTree>
  </p:cSld>
  <p:clrMapOvr>
    <a:masterClrMapping/>
  </p:clrMapOvr>
  <p:transition spd="med" advTm="10000">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2" descr="P8250012"/>
          <p:cNvPicPr>
            <a:picLocks noGrp="1" noChangeAspect="1" noChangeArrowheads="1"/>
          </p:cNvPicPr>
          <p:nvPr>
            <p:ph idx="4294967295"/>
          </p:nvPr>
        </p:nvPicPr>
        <p:blipFill>
          <a:blip r:embed="rId3"/>
          <a:srcRect/>
          <a:stretch>
            <a:fillRect/>
          </a:stretch>
        </p:blipFill>
        <p:spPr>
          <a:xfrm>
            <a:off x="1331913" y="103188"/>
            <a:ext cx="7142162" cy="5438775"/>
          </a:xfrm>
        </p:spPr>
      </p:pic>
    </p:spTree>
  </p:cSld>
  <p:clrMapOvr>
    <a:masterClrMapping/>
  </p:clrMapOvr>
  <p:transition spd="med" advTm="10000">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4"/>
          <p:cNvSpPr>
            <a:spLocks noGrp="1"/>
          </p:cNvSpPr>
          <p:nvPr>
            <p:ph type="ctrTitle" idx="4294967295"/>
          </p:nvPr>
        </p:nvSpPr>
        <p:spPr>
          <a:xfrm>
            <a:off x="685800" y="2130425"/>
            <a:ext cx="7772400" cy="1470025"/>
          </a:xfrm>
        </p:spPr>
        <p:txBody>
          <a:bodyPr/>
          <a:lstStyle/>
          <a:p>
            <a:r>
              <a:rPr lang="en-US" smtClean="0"/>
              <a:t>Systems of Equations</a:t>
            </a:r>
          </a:p>
        </p:txBody>
      </p:sp>
      <p:sp>
        <p:nvSpPr>
          <p:cNvPr id="95234" name="Rectangle 5"/>
          <p:cNvSpPr>
            <a:spLocks noGrp="1"/>
          </p:cNvSpPr>
          <p:nvPr>
            <p:ph type="subTitle" idx="4294967295"/>
          </p:nvPr>
        </p:nvSpPr>
        <p:spPr>
          <a:xfrm>
            <a:off x="1371600" y="3886200"/>
            <a:ext cx="6400800" cy="1752600"/>
          </a:xfrm>
        </p:spPr>
        <p:txBody>
          <a:bodyPr/>
          <a:lstStyle/>
          <a:p>
            <a:pPr marL="0" indent="0" algn="ctr">
              <a:buFont typeface="Arial" charset="0"/>
              <a:buNone/>
            </a:pPr>
            <a:endParaRPr 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381000" y="1371600"/>
            <a:ext cx="87630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258" name="Rectangle 2"/>
          <p:cNvSpPr>
            <a:spLocks noGrp="1" noChangeArrowheads="1"/>
          </p:cNvSpPr>
          <p:nvPr>
            <p:ph type="title"/>
          </p:nvPr>
        </p:nvSpPr>
        <p:spPr/>
        <p:txBody>
          <a:bodyPr/>
          <a:lstStyle/>
          <a:p>
            <a:r>
              <a:rPr lang="en-US" sz="5400" smtClean="0"/>
              <a:t>Balance Equations </a:t>
            </a:r>
            <a:endParaRPr lang="en-US" sz="4000" smtClean="0"/>
          </a:p>
        </p:txBody>
      </p:sp>
      <p:sp>
        <p:nvSpPr>
          <p:cNvPr id="96259" name="Content Placeholder 3"/>
          <p:cNvSpPr>
            <a:spLocks noGrp="1"/>
          </p:cNvSpPr>
          <p:nvPr>
            <p:ph idx="1"/>
          </p:nvPr>
        </p:nvSpPr>
        <p:spPr>
          <a:xfrm>
            <a:off x="457200" y="1600200"/>
            <a:ext cx="8229600" cy="4525963"/>
          </a:xfrm>
        </p:spPr>
        <p:txBody>
          <a:bodyPr/>
          <a:lstStyle/>
          <a:p>
            <a:pPr algn="ctr">
              <a:buFont typeface="Arial" charset="0"/>
              <a:buNone/>
            </a:pPr>
            <a:r>
              <a:rPr lang="en-US" sz="4400" smtClean="0"/>
              <a:t>Fe + H</a:t>
            </a:r>
            <a:r>
              <a:rPr lang="en-US" sz="4400" baseline="-25000" smtClean="0"/>
              <a:t>2</a:t>
            </a:r>
            <a:r>
              <a:rPr lang="en-US" sz="4400" smtClean="0"/>
              <a:t>O			Fe</a:t>
            </a:r>
            <a:r>
              <a:rPr lang="en-US" sz="4400" baseline="-25000" smtClean="0"/>
              <a:t>2</a:t>
            </a:r>
            <a:r>
              <a:rPr lang="en-US" sz="4400" smtClean="0"/>
              <a:t>O</a:t>
            </a:r>
            <a:r>
              <a:rPr lang="en-US" sz="4400" baseline="-25000" smtClean="0"/>
              <a:t>3</a:t>
            </a:r>
            <a:r>
              <a:rPr lang="en-US" sz="4400" smtClean="0"/>
              <a:t> + H</a:t>
            </a:r>
            <a:r>
              <a:rPr lang="en-US" sz="4400" baseline="-25000" smtClean="0"/>
              <a:t>2</a:t>
            </a:r>
            <a:endParaRPr lang="en-US" sz="4400" smtClean="0"/>
          </a:p>
          <a:p>
            <a:pPr algn="ctr">
              <a:buFont typeface="Arial" charset="0"/>
              <a:buNone/>
            </a:pPr>
            <a:endParaRPr lang="en-US" smtClean="0"/>
          </a:p>
          <a:p>
            <a:pPr algn="ctr">
              <a:buFont typeface="Arial" charset="0"/>
              <a:buNone/>
            </a:pPr>
            <a:r>
              <a:rPr lang="en-US" smtClean="0"/>
              <a:t>At this time  we will learn how to balance equations using systems of equations.</a:t>
            </a:r>
          </a:p>
          <a:p>
            <a:pPr>
              <a:buFont typeface="Arial" charset="0"/>
              <a:buNone/>
            </a:pPr>
            <a:r>
              <a:rPr lang="en-US" smtClean="0"/>
              <a:t> </a:t>
            </a:r>
          </a:p>
        </p:txBody>
      </p:sp>
      <p:sp>
        <p:nvSpPr>
          <p:cNvPr id="8" name="Right Arrow 7"/>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p:cNvSpPr>
            <a:spLocks noGrp="1"/>
          </p:cNvSpPr>
          <p:nvPr>
            <p:ph type="title"/>
          </p:nvPr>
        </p:nvSpPr>
        <p:spPr/>
        <p:txBody>
          <a:bodyPr/>
          <a:lstStyle/>
          <a:p>
            <a:r>
              <a:rPr lang="en-US" sz="3200" b="1" u="sng" smtClean="0"/>
              <a:t>BALANCING EQUATIONS</a:t>
            </a:r>
            <a:br>
              <a:rPr lang="en-US" sz="3200" b="1" u="sng" smtClean="0"/>
            </a:br>
            <a:r>
              <a:rPr lang="en-US" sz="3200" b="1" u="sng" smtClean="0"/>
              <a:t>(Using Systems of Equations)</a:t>
            </a:r>
            <a:endParaRPr lang="en-US" sz="3200" smtClean="0"/>
          </a:p>
        </p:txBody>
      </p:sp>
      <p:sp>
        <p:nvSpPr>
          <p:cNvPr id="98306" name="Content Placeholder 2"/>
          <p:cNvSpPr>
            <a:spLocks noGrp="1"/>
          </p:cNvSpPr>
          <p:nvPr>
            <p:ph idx="1"/>
          </p:nvPr>
        </p:nvSpPr>
        <p:spPr>
          <a:xfrm>
            <a:off x="457200" y="1600200"/>
            <a:ext cx="8229600" cy="4724400"/>
          </a:xfrm>
        </p:spPr>
        <p:txBody>
          <a:bodyPr/>
          <a:lstStyle/>
          <a:p>
            <a:pPr>
              <a:buFont typeface="Arial" charset="0"/>
              <a:buNone/>
            </a:pPr>
            <a:r>
              <a:rPr lang="en-US" sz="3600" smtClean="0"/>
              <a:t> </a:t>
            </a:r>
            <a:r>
              <a:rPr lang="en-US" sz="3000" b="1" smtClean="0"/>
              <a:t>__</a:t>
            </a:r>
            <a:r>
              <a:rPr lang="en-US" sz="3000" b="1" u="sng" smtClean="0"/>
              <a:t>a</a:t>
            </a:r>
            <a:r>
              <a:rPr lang="en-US" sz="3000" b="1" smtClean="0"/>
              <a:t>_Fe   +    _</a:t>
            </a:r>
            <a:r>
              <a:rPr lang="en-US" sz="3000" b="1" u="sng" smtClean="0"/>
              <a:t>b</a:t>
            </a:r>
            <a:r>
              <a:rPr lang="en-US" sz="3000" b="1" smtClean="0"/>
              <a:t>__H</a:t>
            </a:r>
            <a:r>
              <a:rPr lang="en-US" sz="3000" b="1" baseline="-25000" smtClean="0"/>
              <a:t>2</a:t>
            </a:r>
            <a:r>
              <a:rPr lang="en-US" sz="3000" b="1" smtClean="0"/>
              <a:t>O    →   __</a:t>
            </a:r>
            <a:r>
              <a:rPr lang="en-US" sz="3000" b="1" u="sng" smtClean="0"/>
              <a:t>c</a:t>
            </a:r>
            <a:r>
              <a:rPr lang="en-US" sz="3000" b="1" smtClean="0"/>
              <a:t>_ Fe</a:t>
            </a:r>
            <a:r>
              <a:rPr lang="en-US" sz="3000" b="1" baseline="-25000" smtClean="0"/>
              <a:t>2</a:t>
            </a:r>
            <a:r>
              <a:rPr lang="en-US" sz="3000" b="1" smtClean="0"/>
              <a:t>O</a:t>
            </a:r>
            <a:r>
              <a:rPr lang="en-US" sz="3000" b="1" baseline="-25000" smtClean="0"/>
              <a:t>3</a:t>
            </a:r>
            <a:r>
              <a:rPr lang="en-US" sz="3000" b="1" smtClean="0"/>
              <a:t>   +   __</a:t>
            </a:r>
            <a:r>
              <a:rPr lang="en-US" sz="3000" b="1" u="sng" smtClean="0"/>
              <a:t>d</a:t>
            </a:r>
            <a:r>
              <a:rPr lang="en-US" sz="3000" b="1" smtClean="0"/>
              <a:t>_H</a:t>
            </a:r>
            <a:r>
              <a:rPr lang="en-US" sz="3000" b="1" baseline="-25000" smtClean="0"/>
              <a:t>2</a:t>
            </a:r>
            <a:endParaRPr lang="en-US" sz="3000" smtClean="0"/>
          </a:p>
          <a:p>
            <a:pPr>
              <a:buFont typeface="Arial" charset="0"/>
              <a:buNone/>
            </a:pPr>
            <a:endParaRPr lang="en-US" smtClean="0"/>
          </a:p>
          <a:p>
            <a:pPr>
              <a:buFont typeface="Arial" charset="0"/>
              <a:buNone/>
            </a:pPr>
            <a:r>
              <a:rPr lang="en-US" sz="2800" b="1" smtClean="0"/>
              <a:t>Fe :							</a:t>
            </a:r>
            <a:endParaRPr lang="en-US" sz="2800" smtClean="0"/>
          </a:p>
          <a:p>
            <a:pPr>
              <a:buFont typeface="Arial" charset="0"/>
              <a:buNone/>
            </a:pPr>
            <a:r>
              <a:rPr lang="en-US" sz="2800" b="1" smtClean="0"/>
              <a:t> </a:t>
            </a:r>
            <a:endParaRPr lang="en-US" sz="2800" smtClean="0"/>
          </a:p>
          <a:p>
            <a:pPr>
              <a:buFont typeface="Arial" charset="0"/>
              <a:buNone/>
            </a:pPr>
            <a:r>
              <a:rPr lang="en-US" sz="2800" b="1" smtClean="0"/>
              <a:t>O :							</a:t>
            </a:r>
            <a:endParaRPr lang="en-US" sz="2800" smtClean="0"/>
          </a:p>
          <a:p>
            <a:pPr>
              <a:buFont typeface="Arial" charset="0"/>
              <a:buNone/>
            </a:pPr>
            <a:r>
              <a:rPr lang="en-US" sz="2800" b="1" smtClean="0"/>
              <a:t> </a:t>
            </a:r>
            <a:endParaRPr lang="en-US" sz="2800" smtClean="0"/>
          </a:p>
          <a:p>
            <a:pPr>
              <a:buFont typeface="Arial" charset="0"/>
              <a:buNone/>
            </a:pPr>
            <a:r>
              <a:rPr lang="en-US" sz="2800" b="1" smtClean="0"/>
              <a:t>H :</a:t>
            </a:r>
          </a:p>
          <a:p>
            <a:pPr algn="ctr">
              <a:buFont typeface="Arial" charset="0"/>
              <a:buNone/>
            </a:pPr>
            <a:endParaRPr lang="en-US" sz="3000" b="1" smtClean="0"/>
          </a:p>
          <a:p>
            <a:pPr algn="ctr">
              <a:buFont typeface="Arial" charset="0"/>
              <a:buNone/>
            </a:pPr>
            <a:r>
              <a:rPr lang="en-US" sz="3000" b="1" smtClean="0"/>
              <a:t>__Fe   +    ___H</a:t>
            </a:r>
            <a:r>
              <a:rPr lang="en-US" sz="3000" b="1" baseline="-25000" smtClean="0"/>
              <a:t>2</a:t>
            </a:r>
            <a:r>
              <a:rPr lang="en-US" sz="3000" b="1" smtClean="0"/>
              <a:t>O    →   ___ Fe</a:t>
            </a:r>
            <a:r>
              <a:rPr lang="en-US" sz="3000" b="1" baseline="-25000" smtClean="0"/>
              <a:t>2</a:t>
            </a:r>
            <a:r>
              <a:rPr lang="en-US" sz="3000" b="1" smtClean="0"/>
              <a:t>O</a:t>
            </a:r>
            <a:r>
              <a:rPr lang="en-US" sz="3000" b="1" baseline="-25000" smtClean="0"/>
              <a:t>3</a:t>
            </a:r>
            <a:r>
              <a:rPr lang="en-US" sz="3000" b="1" smtClean="0"/>
              <a:t>   +   ___H</a:t>
            </a:r>
            <a:r>
              <a:rPr lang="en-US" sz="3000" b="1" baseline="-25000" smtClean="0"/>
              <a:t>2</a:t>
            </a:r>
            <a:endParaRPr lang="en-US" sz="3000" smtClean="0"/>
          </a:p>
          <a:p>
            <a:pPr>
              <a:buFont typeface="Arial" charset="0"/>
              <a:buNone/>
            </a:pPr>
            <a:r>
              <a:rPr lang="en-US" sz="3000" b="1" smtClean="0"/>
              <a:t>		</a:t>
            </a:r>
            <a:r>
              <a:rPr lang="en-US" sz="3600" b="1" smtClean="0"/>
              <a:t>					</a:t>
            </a:r>
            <a:endParaRPr lang="en-US" sz="3600" smtClean="0"/>
          </a:p>
        </p:txBody>
      </p:sp>
      <p:sp>
        <p:nvSpPr>
          <p:cNvPr id="98307" name="TextBox 4"/>
          <p:cNvSpPr txBox="1">
            <a:spLocks noChangeArrowheads="1"/>
          </p:cNvSpPr>
          <p:nvPr/>
        </p:nvSpPr>
        <p:spPr bwMode="auto">
          <a:xfrm>
            <a:off x="7640638" y="2971800"/>
            <a:ext cx="1046162" cy="2308225"/>
          </a:xfrm>
          <a:prstGeom prst="rect">
            <a:avLst/>
          </a:prstGeom>
          <a:noFill/>
          <a:ln w="9525">
            <a:noFill/>
            <a:miter lim="800000"/>
            <a:headEnd/>
            <a:tailEnd/>
          </a:ln>
        </p:spPr>
        <p:txBody>
          <a:bodyPr>
            <a:spAutoFit/>
          </a:bodyPr>
          <a:lstStyle/>
          <a:p>
            <a:r>
              <a:rPr lang="en-US" b="1"/>
              <a:t>a =</a:t>
            </a:r>
            <a:endParaRPr lang="en-US"/>
          </a:p>
          <a:p>
            <a:r>
              <a:rPr lang="en-US" b="1"/>
              <a:t> </a:t>
            </a:r>
            <a:endParaRPr lang="en-US"/>
          </a:p>
          <a:p>
            <a:r>
              <a:rPr lang="en-US" b="1"/>
              <a:t>b =</a:t>
            </a:r>
            <a:endParaRPr lang="en-US"/>
          </a:p>
          <a:p>
            <a:r>
              <a:rPr lang="en-US" b="1"/>
              <a:t> </a:t>
            </a:r>
            <a:endParaRPr lang="en-US"/>
          </a:p>
          <a:p>
            <a:r>
              <a:rPr lang="en-US" b="1"/>
              <a:t>c =</a:t>
            </a:r>
            <a:endParaRPr lang="en-US"/>
          </a:p>
          <a:p>
            <a:r>
              <a:rPr lang="en-US" b="1"/>
              <a:t> </a:t>
            </a:r>
            <a:endParaRPr lang="en-US"/>
          </a:p>
          <a:p>
            <a:r>
              <a:rPr lang="en-US" b="1"/>
              <a:t>d = </a:t>
            </a:r>
            <a:endParaRPr lang="en-US"/>
          </a:p>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p:txBody>
          <a:bodyPr/>
          <a:lstStyle/>
          <a:p>
            <a:pPr eaLnBrk="1" hangingPunct="1"/>
            <a:r>
              <a:rPr lang="en-US" smtClean="0"/>
              <a:t>Systems of Equations</a:t>
            </a:r>
          </a:p>
        </p:txBody>
      </p:sp>
      <p:sp>
        <p:nvSpPr>
          <p:cNvPr id="100354" name="Rectangle 3"/>
          <p:cNvSpPr>
            <a:spLocks noGrp="1" noChangeArrowheads="1"/>
          </p:cNvSpPr>
          <p:nvPr>
            <p:ph idx="1"/>
          </p:nvPr>
        </p:nvSpPr>
        <p:spPr/>
        <p:txBody>
          <a:bodyPr/>
          <a:lstStyle/>
          <a:p>
            <a:pPr eaLnBrk="1" hangingPunct="1">
              <a:buFontTx/>
              <a:buNone/>
            </a:pPr>
            <a:r>
              <a:rPr lang="en-US" sz="3600" smtClean="0"/>
              <a:t>Step 1:  Plug in variables for 	   		      		     coefficient</a:t>
            </a:r>
          </a:p>
          <a:p>
            <a:pPr eaLnBrk="1" hangingPunct="1">
              <a:buFontTx/>
              <a:buNone/>
            </a:pPr>
            <a:r>
              <a:rPr lang="en-US" sz="3600" smtClean="0"/>
              <a:t>for example:</a:t>
            </a:r>
          </a:p>
          <a:p>
            <a:pPr algn="ctr" eaLnBrk="1" hangingPunct="1">
              <a:buFontTx/>
              <a:buNone/>
            </a:pPr>
            <a:r>
              <a:rPr lang="en-US" sz="5400" smtClean="0"/>
              <a:t> Fe +   H</a:t>
            </a:r>
            <a:r>
              <a:rPr lang="en-US" sz="5400" baseline="-25000" smtClean="0"/>
              <a:t>2</a:t>
            </a:r>
            <a:r>
              <a:rPr lang="en-US" sz="5400" smtClean="0"/>
              <a:t>O</a:t>
            </a:r>
            <a:r>
              <a:rPr lang="en-US" sz="5400" baseline="-25000" smtClean="0"/>
              <a:t> 		    </a:t>
            </a:r>
            <a:r>
              <a:rPr lang="en-US" sz="5400" smtClean="0"/>
              <a:t>Fe</a:t>
            </a:r>
            <a:r>
              <a:rPr lang="en-US" sz="5400" baseline="-25000" smtClean="0"/>
              <a:t>2</a:t>
            </a:r>
            <a:r>
              <a:rPr lang="en-US" sz="5400" smtClean="0"/>
              <a:t>O</a:t>
            </a:r>
            <a:r>
              <a:rPr lang="en-US" sz="5400" baseline="-25000" smtClean="0"/>
              <a:t>3</a:t>
            </a:r>
            <a:r>
              <a:rPr lang="en-US" sz="5400" smtClean="0"/>
              <a:t>+   H</a:t>
            </a:r>
            <a:r>
              <a:rPr lang="en-US" sz="5400" baseline="-25000" smtClean="0"/>
              <a:t>2 </a:t>
            </a:r>
            <a:endParaRPr lang="en-US" sz="5400" smtClean="0"/>
          </a:p>
        </p:txBody>
      </p:sp>
      <p:sp>
        <p:nvSpPr>
          <p:cNvPr id="100355" name="Line 4"/>
          <p:cNvSpPr>
            <a:spLocks noChangeShapeType="1"/>
          </p:cNvSpPr>
          <p:nvPr/>
        </p:nvSpPr>
        <p:spPr bwMode="auto">
          <a:xfrm>
            <a:off x="3810000" y="3962400"/>
            <a:ext cx="1066800" cy="0"/>
          </a:xfrm>
          <a:prstGeom prst="line">
            <a:avLst/>
          </a:prstGeom>
          <a:noFill/>
          <a:ln w="98425">
            <a:solidFill>
              <a:schemeClr val="tx1"/>
            </a:solidFill>
            <a:round/>
            <a:headEnd/>
            <a:tailEnd type="triangle" w="med" len="med"/>
          </a:ln>
        </p:spPr>
        <p:txBody>
          <a:bodyPr/>
          <a:lstStyle/>
          <a:p>
            <a:endParaRPr lang="en-US"/>
          </a:p>
        </p:txBody>
      </p:sp>
      <p:sp>
        <p:nvSpPr>
          <p:cNvPr id="8" name="TextBox 7"/>
          <p:cNvSpPr txBox="1">
            <a:spLocks noChangeArrowheads="1"/>
          </p:cNvSpPr>
          <p:nvPr/>
        </p:nvSpPr>
        <p:spPr bwMode="auto">
          <a:xfrm>
            <a:off x="228600" y="3505200"/>
            <a:ext cx="838200" cy="914400"/>
          </a:xfrm>
          <a:prstGeom prst="rect">
            <a:avLst/>
          </a:prstGeom>
          <a:noFill/>
          <a:ln w="9525">
            <a:noFill/>
            <a:miter lim="800000"/>
            <a:headEnd/>
            <a:tailEnd/>
          </a:ln>
        </p:spPr>
        <p:txBody>
          <a:bodyPr>
            <a:spAutoFit/>
          </a:bodyPr>
          <a:lstStyle/>
          <a:p>
            <a:r>
              <a:rPr lang="en-US" sz="5400">
                <a:solidFill>
                  <a:srgbClr val="7030A0"/>
                </a:solidFill>
              </a:rPr>
              <a:t>a</a:t>
            </a:r>
          </a:p>
        </p:txBody>
      </p:sp>
      <p:sp>
        <p:nvSpPr>
          <p:cNvPr id="9" name="TextBox 8"/>
          <p:cNvSpPr txBox="1">
            <a:spLocks noChangeArrowheads="1"/>
          </p:cNvSpPr>
          <p:nvPr/>
        </p:nvSpPr>
        <p:spPr bwMode="auto">
          <a:xfrm>
            <a:off x="1828800" y="3505200"/>
            <a:ext cx="838200" cy="914400"/>
          </a:xfrm>
          <a:prstGeom prst="rect">
            <a:avLst/>
          </a:prstGeom>
          <a:noFill/>
          <a:ln w="9525">
            <a:noFill/>
            <a:miter lim="800000"/>
            <a:headEnd/>
            <a:tailEnd/>
          </a:ln>
        </p:spPr>
        <p:txBody>
          <a:bodyPr>
            <a:spAutoFit/>
          </a:bodyPr>
          <a:lstStyle/>
          <a:p>
            <a:r>
              <a:rPr lang="en-US" sz="5400">
                <a:solidFill>
                  <a:srgbClr val="0066FF"/>
                </a:solidFill>
              </a:rPr>
              <a:t>b</a:t>
            </a:r>
          </a:p>
        </p:txBody>
      </p:sp>
      <p:sp>
        <p:nvSpPr>
          <p:cNvPr id="10" name="TextBox 9"/>
          <p:cNvSpPr txBox="1">
            <a:spLocks noChangeArrowheads="1"/>
          </p:cNvSpPr>
          <p:nvPr/>
        </p:nvSpPr>
        <p:spPr bwMode="auto">
          <a:xfrm>
            <a:off x="5105400" y="3505200"/>
            <a:ext cx="838200" cy="914400"/>
          </a:xfrm>
          <a:prstGeom prst="rect">
            <a:avLst/>
          </a:prstGeom>
          <a:noFill/>
          <a:ln w="9525">
            <a:noFill/>
            <a:miter lim="800000"/>
            <a:headEnd/>
            <a:tailEnd/>
          </a:ln>
        </p:spPr>
        <p:txBody>
          <a:bodyPr>
            <a:spAutoFit/>
          </a:bodyPr>
          <a:lstStyle/>
          <a:p>
            <a:r>
              <a:rPr lang="en-US" sz="5400">
                <a:solidFill>
                  <a:srgbClr val="FF3300"/>
                </a:solidFill>
              </a:rPr>
              <a:t>c</a:t>
            </a:r>
            <a:endParaRPr lang="en-US" sz="5400"/>
          </a:p>
        </p:txBody>
      </p:sp>
      <p:sp>
        <p:nvSpPr>
          <p:cNvPr id="11" name="TextBox 10"/>
          <p:cNvSpPr txBox="1">
            <a:spLocks noChangeArrowheads="1"/>
          </p:cNvSpPr>
          <p:nvPr/>
        </p:nvSpPr>
        <p:spPr bwMode="auto">
          <a:xfrm>
            <a:off x="7391400" y="3505200"/>
            <a:ext cx="685800" cy="914400"/>
          </a:xfrm>
          <a:prstGeom prst="rect">
            <a:avLst/>
          </a:prstGeom>
          <a:noFill/>
          <a:ln w="9525">
            <a:noFill/>
            <a:miter lim="800000"/>
            <a:headEnd/>
            <a:tailEnd/>
          </a:ln>
        </p:spPr>
        <p:txBody>
          <a:bodyPr>
            <a:spAutoFit/>
          </a:bodyPr>
          <a:lstStyle/>
          <a:p>
            <a:pPr>
              <a:defRPr/>
            </a:pPr>
            <a:r>
              <a:rPr lang="en-US" sz="5400" dirty="0">
                <a:solidFill>
                  <a:schemeClr val="accent5">
                    <a:lumMod val="75000"/>
                  </a:schemeClr>
                </a:solidFill>
              </a:rPr>
              <a:t>d</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idx="4294967295"/>
          </p:nvPr>
        </p:nvSpPr>
        <p:spPr/>
        <p:txBody>
          <a:bodyPr/>
          <a:lstStyle/>
          <a:p>
            <a:pPr eaLnBrk="1" hangingPunct="1"/>
            <a:r>
              <a:rPr lang="en-US" smtClean="0"/>
              <a:t>Systems of Equations</a:t>
            </a:r>
          </a:p>
        </p:txBody>
      </p:sp>
      <p:sp>
        <p:nvSpPr>
          <p:cNvPr id="101378" name="Rectangle 3"/>
          <p:cNvSpPr>
            <a:spLocks noGrp="1" noChangeArrowheads="1"/>
          </p:cNvSpPr>
          <p:nvPr>
            <p:ph idx="4294967295"/>
          </p:nvPr>
        </p:nvSpPr>
        <p:spPr>
          <a:xfrm>
            <a:off x="457200" y="1600200"/>
            <a:ext cx="8229600" cy="5257800"/>
          </a:xfrm>
        </p:spPr>
        <p:txBody>
          <a:bodyPr/>
          <a:lstStyle/>
          <a:p>
            <a:pPr eaLnBrk="1" hangingPunct="1">
              <a:buFontTx/>
              <a:buNone/>
            </a:pPr>
            <a:r>
              <a:rPr lang="en-US" sz="3600" smtClean="0"/>
              <a:t>Next:  </a:t>
            </a:r>
            <a:r>
              <a:rPr lang="en-US" smtClean="0"/>
              <a:t>Create an equation based on the number</a:t>
            </a:r>
          </a:p>
          <a:p>
            <a:pPr eaLnBrk="1" hangingPunct="1">
              <a:buFontTx/>
              <a:buNone/>
            </a:pPr>
            <a:r>
              <a:rPr lang="en-US" smtClean="0"/>
              <a:t>              of atoms of each element:</a:t>
            </a:r>
          </a:p>
          <a:p>
            <a:pPr algn="ctr" eaLnBrk="1" hangingPunct="1">
              <a:buFontTx/>
              <a:buNone/>
            </a:pPr>
            <a:r>
              <a:rPr lang="en-US" sz="5400" smtClean="0"/>
              <a:t> Fe +   H</a:t>
            </a:r>
            <a:r>
              <a:rPr lang="en-US" sz="5400" baseline="-25000" smtClean="0"/>
              <a:t>2</a:t>
            </a:r>
            <a:r>
              <a:rPr lang="en-US" sz="5400" smtClean="0"/>
              <a:t>O</a:t>
            </a:r>
            <a:r>
              <a:rPr lang="en-US" sz="5400" baseline="-25000" smtClean="0"/>
              <a:t> 		    </a:t>
            </a:r>
            <a:r>
              <a:rPr lang="en-US" sz="5400" smtClean="0"/>
              <a:t>Fe</a:t>
            </a:r>
            <a:r>
              <a:rPr lang="en-US" sz="5400" baseline="-25000" smtClean="0"/>
              <a:t>2</a:t>
            </a:r>
            <a:r>
              <a:rPr lang="en-US" sz="5400" smtClean="0"/>
              <a:t>O</a:t>
            </a:r>
            <a:r>
              <a:rPr lang="en-US" sz="5400" baseline="-25000" smtClean="0"/>
              <a:t>3</a:t>
            </a:r>
            <a:r>
              <a:rPr lang="en-US" sz="5400" smtClean="0"/>
              <a:t>+   H</a:t>
            </a:r>
            <a:r>
              <a:rPr lang="en-US" sz="5400" baseline="-25000" smtClean="0"/>
              <a:t>2 </a:t>
            </a:r>
          </a:p>
          <a:p>
            <a:pPr eaLnBrk="1" hangingPunct="1">
              <a:buFontTx/>
              <a:buNone/>
            </a:pPr>
            <a:r>
              <a:rPr lang="en-US" sz="5400" baseline="-25000" smtClean="0"/>
              <a:t>Fe: 1a+ 0b               =          2c + 0d   =&gt; eq.1 </a:t>
            </a:r>
          </a:p>
          <a:p>
            <a:pPr eaLnBrk="1" hangingPunct="1">
              <a:buFontTx/>
              <a:buNone/>
            </a:pPr>
            <a:r>
              <a:rPr lang="en-US" sz="5400" baseline="-25000" smtClean="0"/>
              <a:t>O:   0a + 1b             =           3c + 0d   =&gt;  eq.2</a:t>
            </a:r>
          </a:p>
          <a:p>
            <a:pPr eaLnBrk="1" hangingPunct="1">
              <a:buFontTx/>
              <a:buNone/>
            </a:pPr>
            <a:r>
              <a:rPr lang="en-US" sz="5400" baseline="-25000" smtClean="0"/>
              <a:t>H:   0a + 2b             =           0c + 2d   =&gt; eq.3</a:t>
            </a:r>
          </a:p>
        </p:txBody>
      </p:sp>
      <p:sp>
        <p:nvSpPr>
          <p:cNvPr id="101379" name="Line 4"/>
          <p:cNvSpPr>
            <a:spLocks noChangeShapeType="1"/>
          </p:cNvSpPr>
          <p:nvPr/>
        </p:nvSpPr>
        <p:spPr bwMode="auto">
          <a:xfrm>
            <a:off x="3810000" y="3352800"/>
            <a:ext cx="1066800" cy="0"/>
          </a:xfrm>
          <a:prstGeom prst="line">
            <a:avLst/>
          </a:prstGeom>
          <a:noFill/>
          <a:ln w="98425">
            <a:solidFill>
              <a:schemeClr val="tx1"/>
            </a:solidFill>
            <a:round/>
            <a:headEnd/>
            <a:tailEnd type="triangle" w="med" len="med"/>
          </a:ln>
        </p:spPr>
        <p:txBody>
          <a:bodyPr/>
          <a:lstStyle/>
          <a:p>
            <a:endParaRPr lang="en-US"/>
          </a:p>
        </p:txBody>
      </p:sp>
      <p:sp>
        <p:nvSpPr>
          <p:cNvPr id="101380" name="TextBox 7"/>
          <p:cNvSpPr txBox="1">
            <a:spLocks noChangeArrowheads="1"/>
          </p:cNvSpPr>
          <p:nvPr/>
        </p:nvSpPr>
        <p:spPr bwMode="auto">
          <a:xfrm>
            <a:off x="228600" y="2895600"/>
            <a:ext cx="838200" cy="914400"/>
          </a:xfrm>
          <a:prstGeom prst="rect">
            <a:avLst/>
          </a:prstGeom>
          <a:noFill/>
          <a:ln w="9525">
            <a:noFill/>
            <a:miter lim="800000"/>
            <a:headEnd/>
            <a:tailEnd/>
          </a:ln>
        </p:spPr>
        <p:txBody>
          <a:bodyPr>
            <a:spAutoFit/>
          </a:bodyPr>
          <a:lstStyle/>
          <a:p>
            <a:r>
              <a:rPr lang="en-US" sz="5400">
                <a:solidFill>
                  <a:srgbClr val="7030A0"/>
                </a:solidFill>
              </a:rPr>
              <a:t>a</a:t>
            </a:r>
          </a:p>
        </p:txBody>
      </p:sp>
      <p:sp>
        <p:nvSpPr>
          <p:cNvPr id="101381" name="TextBox 8"/>
          <p:cNvSpPr txBox="1">
            <a:spLocks noChangeArrowheads="1"/>
          </p:cNvSpPr>
          <p:nvPr/>
        </p:nvSpPr>
        <p:spPr bwMode="auto">
          <a:xfrm>
            <a:off x="1828800" y="2895600"/>
            <a:ext cx="838200" cy="914400"/>
          </a:xfrm>
          <a:prstGeom prst="rect">
            <a:avLst/>
          </a:prstGeom>
          <a:noFill/>
          <a:ln w="9525">
            <a:noFill/>
            <a:miter lim="800000"/>
            <a:headEnd/>
            <a:tailEnd/>
          </a:ln>
        </p:spPr>
        <p:txBody>
          <a:bodyPr>
            <a:spAutoFit/>
          </a:bodyPr>
          <a:lstStyle/>
          <a:p>
            <a:r>
              <a:rPr lang="en-US" sz="5400">
                <a:solidFill>
                  <a:srgbClr val="0066FF"/>
                </a:solidFill>
              </a:rPr>
              <a:t>b</a:t>
            </a:r>
          </a:p>
        </p:txBody>
      </p:sp>
      <p:sp>
        <p:nvSpPr>
          <p:cNvPr id="101382" name="TextBox 9"/>
          <p:cNvSpPr txBox="1">
            <a:spLocks noChangeArrowheads="1"/>
          </p:cNvSpPr>
          <p:nvPr/>
        </p:nvSpPr>
        <p:spPr bwMode="auto">
          <a:xfrm>
            <a:off x="5105400" y="2895600"/>
            <a:ext cx="838200" cy="914400"/>
          </a:xfrm>
          <a:prstGeom prst="rect">
            <a:avLst/>
          </a:prstGeom>
          <a:noFill/>
          <a:ln w="9525">
            <a:noFill/>
            <a:miter lim="800000"/>
            <a:headEnd/>
            <a:tailEnd/>
          </a:ln>
        </p:spPr>
        <p:txBody>
          <a:bodyPr>
            <a:spAutoFit/>
          </a:bodyPr>
          <a:lstStyle/>
          <a:p>
            <a:r>
              <a:rPr lang="en-US" sz="5400">
                <a:solidFill>
                  <a:srgbClr val="FF3300"/>
                </a:solidFill>
              </a:rPr>
              <a:t>c</a:t>
            </a:r>
            <a:endParaRPr lang="en-US" sz="5400"/>
          </a:p>
        </p:txBody>
      </p:sp>
      <p:sp>
        <p:nvSpPr>
          <p:cNvPr id="11" name="TextBox 10"/>
          <p:cNvSpPr txBox="1">
            <a:spLocks noChangeArrowheads="1"/>
          </p:cNvSpPr>
          <p:nvPr/>
        </p:nvSpPr>
        <p:spPr bwMode="auto">
          <a:xfrm>
            <a:off x="7391400" y="2895600"/>
            <a:ext cx="685800" cy="914400"/>
          </a:xfrm>
          <a:prstGeom prst="rect">
            <a:avLst/>
          </a:prstGeom>
          <a:noFill/>
          <a:ln w="9525">
            <a:noFill/>
            <a:miter lim="800000"/>
            <a:headEnd/>
            <a:tailEnd/>
          </a:ln>
        </p:spPr>
        <p:txBody>
          <a:bodyPr>
            <a:spAutoFit/>
          </a:bodyPr>
          <a:lstStyle/>
          <a:p>
            <a:pPr>
              <a:defRPr/>
            </a:pPr>
            <a:r>
              <a:rPr lang="en-US" sz="5400" dirty="0">
                <a:solidFill>
                  <a:schemeClr val="accent5">
                    <a:lumMod val="75000"/>
                  </a:schemeClr>
                </a:solidFill>
              </a:rPr>
              <a:t>d</a:t>
            </a:r>
          </a:p>
        </p:txBody>
      </p:sp>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p:txBody>
          <a:bodyPr/>
          <a:lstStyle/>
          <a:p>
            <a:pPr eaLnBrk="1" hangingPunct="1"/>
            <a:r>
              <a:rPr lang="en-US" smtClean="0"/>
              <a:t>Systems of Equations</a:t>
            </a:r>
          </a:p>
        </p:txBody>
      </p:sp>
      <p:sp>
        <p:nvSpPr>
          <p:cNvPr id="102402" name="Rectangle 3"/>
          <p:cNvSpPr>
            <a:spLocks noGrp="1" noChangeArrowheads="1"/>
          </p:cNvSpPr>
          <p:nvPr>
            <p:ph idx="4294967295"/>
          </p:nvPr>
        </p:nvSpPr>
        <p:spPr>
          <a:xfrm>
            <a:off x="457200" y="1600200"/>
            <a:ext cx="8229600" cy="5257800"/>
          </a:xfrm>
        </p:spPr>
        <p:txBody>
          <a:bodyPr/>
          <a:lstStyle/>
          <a:p>
            <a:pPr eaLnBrk="1" hangingPunct="1"/>
            <a:r>
              <a:rPr lang="en-US" smtClean="0"/>
              <a:t>Simplify the equation by eliminating variables with zero atoms present of element.</a:t>
            </a:r>
          </a:p>
          <a:p>
            <a:pPr algn="ctr" eaLnBrk="1" hangingPunct="1">
              <a:buFontTx/>
              <a:buNone/>
            </a:pPr>
            <a:r>
              <a:rPr lang="en-US" sz="5400" smtClean="0"/>
              <a:t> Fe +   H</a:t>
            </a:r>
            <a:r>
              <a:rPr lang="en-US" sz="5400" baseline="-25000" smtClean="0"/>
              <a:t>2</a:t>
            </a:r>
            <a:r>
              <a:rPr lang="en-US" sz="5400" smtClean="0"/>
              <a:t>O</a:t>
            </a:r>
            <a:r>
              <a:rPr lang="en-US" sz="5400" baseline="-25000" smtClean="0"/>
              <a:t> 		    </a:t>
            </a:r>
            <a:r>
              <a:rPr lang="en-US" sz="5400" smtClean="0"/>
              <a:t>Fe</a:t>
            </a:r>
            <a:r>
              <a:rPr lang="en-US" sz="5400" baseline="-25000" smtClean="0"/>
              <a:t>2</a:t>
            </a:r>
            <a:r>
              <a:rPr lang="en-US" sz="5400" smtClean="0"/>
              <a:t>O</a:t>
            </a:r>
            <a:r>
              <a:rPr lang="en-US" sz="5400" baseline="-25000" smtClean="0"/>
              <a:t>3</a:t>
            </a:r>
            <a:r>
              <a:rPr lang="en-US" sz="5400" smtClean="0"/>
              <a:t>+   H</a:t>
            </a:r>
            <a:r>
              <a:rPr lang="en-US" sz="5400" baseline="-25000" smtClean="0"/>
              <a:t>2 </a:t>
            </a:r>
          </a:p>
          <a:p>
            <a:pPr eaLnBrk="1" hangingPunct="1">
              <a:buFontTx/>
              <a:buNone/>
            </a:pPr>
            <a:r>
              <a:rPr lang="en-US" sz="5400" baseline="-25000" smtClean="0"/>
              <a:t>Fe: 1a+ 0b               =          2c + 0d   =&gt;  eq.1 </a:t>
            </a:r>
          </a:p>
          <a:p>
            <a:pPr eaLnBrk="1" hangingPunct="1">
              <a:buFontTx/>
              <a:buNone/>
            </a:pPr>
            <a:r>
              <a:rPr lang="en-US" sz="5400" baseline="-25000" smtClean="0"/>
              <a:t>O:   0a + 1b             =           3c + 0d   =&gt; eq.2</a:t>
            </a:r>
          </a:p>
          <a:p>
            <a:pPr eaLnBrk="1" hangingPunct="1">
              <a:buFontTx/>
              <a:buNone/>
            </a:pPr>
            <a:r>
              <a:rPr lang="en-US" sz="5400" baseline="-25000" smtClean="0"/>
              <a:t>H:   0a + 2b             =           0c + 2d   =&gt; eq.3</a:t>
            </a:r>
          </a:p>
        </p:txBody>
      </p:sp>
      <p:sp>
        <p:nvSpPr>
          <p:cNvPr id="102403" name="Line 4"/>
          <p:cNvSpPr>
            <a:spLocks noChangeShapeType="1"/>
          </p:cNvSpPr>
          <p:nvPr/>
        </p:nvSpPr>
        <p:spPr bwMode="auto">
          <a:xfrm>
            <a:off x="3810000" y="3352800"/>
            <a:ext cx="1066800" cy="0"/>
          </a:xfrm>
          <a:prstGeom prst="line">
            <a:avLst/>
          </a:prstGeom>
          <a:noFill/>
          <a:ln w="98425">
            <a:solidFill>
              <a:schemeClr val="tx1"/>
            </a:solidFill>
            <a:round/>
            <a:headEnd/>
            <a:tailEnd type="triangle" w="med" len="med"/>
          </a:ln>
        </p:spPr>
        <p:txBody>
          <a:bodyPr/>
          <a:lstStyle/>
          <a:p>
            <a:endParaRPr lang="en-US"/>
          </a:p>
        </p:txBody>
      </p:sp>
      <p:sp>
        <p:nvSpPr>
          <p:cNvPr id="102404" name="TextBox 7"/>
          <p:cNvSpPr txBox="1">
            <a:spLocks noChangeArrowheads="1"/>
          </p:cNvSpPr>
          <p:nvPr/>
        </p:nvSpPr>
        <p:spPr bwMode="auto">
          <a:xfrm>
            <a:off x="228600" y="2667000"/>
            <a:ext cx="838200" cy="914400"/>
          </a:xfrm>
          <a:prstGeom prst="rect">
            <a:avLst/>
          </a:prstGeom>
          <a:noFill/>
          <a:ln w="9525">
            <a:noFill/>
            <a:miter lim="800000"/>
            <a:headEnd/>
            <a:tailEnd/>
          </a:ln>
        </p:spPr>
        <p:txBody>
          <a:bodyPr>
            <a:spAutoFit/>
          </a:bodyPr>
          <a:lstStyle/>
          <a:p>
            <a:r>
              <a:rPr lang="en-US" sz="5400">
                <a:solidFill>
                  <a:srgbClr val="7030A0"/>
                </a:solidFill>
              </a:rPr>
              <a:t>a</a:t>
            </a:r>
          </a:p>
        </p:txBody>
      </p:sp>
      <p:sp>
        <p:nvSpPr>
          <p:cNvPr id="102405" name="TextBox 8"/>
          <p:cNvSpPr txBox="1">
            <a:spLocks noChangeArrowheads="1"/>
          </p:cNvSpPr>
          <p:nvPr/>
        </p:nvSpPr>
        <p:spPr bwMode="auto">
          <a:xfrm>
            <a:off x="1828800" y="2743200"/>
            <a:ext cx="838200" cy="914400"/>
          </a:xfrm>
          <a:prstGeom prst="rect">
            <a:avLst/>
          </a:prstGeom>
          <a:noFill/>
          <a:ln w="9525">
            <a:noFill/>
            <a:miter lim="800000"/>
            <a:headEnd/>
            <a:tailEnd/>
          </a:ln>
        </p:spPr>
        <p:txBody>
          <a:bodyPr>
            <a:spAutoFit/>
          </a:bodyPr>
          <a:lstStyle/>
          <a:p>
            <a:r>
              <a:rPr lang="en-US" sz="5400">
                <a:solidFill>
                  <a:srgbClr val="0066FF"/>
                </a:solidFill>
              </a:rPr>
              <a:t>b</a:t>
            </a:r>
          </a:p>
        </p:txBody>
      </p:sp>
      <p:sp>
        <p:nvSpPr>
          <p:cNvPr id="102406" name="TextBox 9"/>
          <p:cNvSpPr txBox="1">
            <a:spLocks noChangeArrowheads="1"/>
          </p:cNvSpPr>
          <p:nvPr/>
        </p:nvSpPr>
        <p:spPr bwMode="auto">
          <a:xfrm>
            <a:off x="5105400" y="2743200"/>
            <a:ext cx="838200" cy="914400"/>
          </a:xfrm>
          <a:prstGeom prst="rect">
            <a:avLst/>
          </a:prstGeom>
          <a:noFill/>
          <a:ln w="9525">
            <a:noFill/>
            <a:miter lim="800000"/>
            <a:headEnd/>
            <a:tailEnd/>
          </a:ln>
        </p:spPr>
        <p:txBody>
          <a:bodyPr>
            <a:spAutoFit/>
          </a:bodyPr>
          <a:lstStyle/>
          <a:p>
            <a:r>
              <a:rPr lang="en-US" sz="5400">
                <a:solidFill>
                  <a:srgbClr val="FF3300"/>
                </a:solidFill>
              </a:rPr>
              <a:t>c</a:t>
            </a:r>
            <a:endParaRPr lang="en-US" sz="5400"/>
          </a:p>
        </p:txBody>
      </p:sp>
      <p:sp>
        <p:nvSpPr>
          <p:cNvPr id="11" name="TextBox 10"/>
          <p:cNvSpPr txBox="1">
            <a:spLocks noChangeArrowheads="1"/>
          </p:cNvSpPr>
          <p:nvPr/>
        </p:nvSpPr>
        <p:spPr bwMode="auto">
          <a:xfrm>
            <a:off x="7391400" y="2743200"/>
            <a:ext cx="685800" cy="914400"/>
          </a:xfrm>
          <a:prstGeom prst="rect">
            <a:avLst/>
          </a:prstGeom>
          <a:noFill/>
          <a:ln w="9525">
            <a:noFill/>
            <a:miter lim="800000"/>
            <a:headEnd/>
            <a:tailEnd/>
          </a:ln>
        </p:spPr>
        <p:txBody>
          <a:bodyPr>
            <a:spAutoFit/>
          </a:bodyPr>
          <a:lstStyle/>
          <a:p>
            <a:pPr>
              <a:defRPr/>
            </a:pPr>
            <a:r>
              <a:rPr lang="en-US" sz="5400" dirty="0">
                <a:solidFill>
                  <a:schemeClr val="accent5">
                    <a:lumMod val="75000"/>
                  </a:schemeClr>
                </a:solidFill>
              </a:rPr>
              <a:t>d</a:t>
            </a:r>
          </a:p>
        </p:txBody>
      </p:sp>
      <p:sp>
        <p:nvSpPr>
          <p:cNvPr id="102408" name="Line 9"/>
          <p:cNvSpPr>
            <a:spLocks noChangeShapeType="1"/>
          </p:cNvSpPr>
          <p:nvPr/>
        </p:nvSpPr>
        <p:spPr bwMode="auto">
          <a:xfrm flipV="1">
            <a:off x="1981200" y="3962400"/>
            <a:ext cx="457200" cy="381000"/>
          </a:xfrm>
          <a:prstGeom prst="line">
            <a:avLst/>
          </a:prstGeom>
          <a:noFill/>
          <a:ln w="76200">
            <a:solidFill>
              <a:schemeClr val="tx1"/>
            </a:solidFill>
            <a:round/>
            <a:headEnd/>
            <a:tailEnd/>
          </a:ln>
        </p:spPr>
        <p:txBody>
          <a:bodyPr/>
          <a:lstStyle/>
          <a:p>
            <a:endParaRPr lang="en-US"/>
          </a:p>
        </p:txBody>
      </p:sp>
      <p:sp>
        <p:nvSpPr>
          <p:cNvPr id="102409" name="Line 10"/>
          <p:cNvSpPr>
            <a:spLocks noChangeShapeType="1"/>
          </p:cNvSpPr>
          <p:nvPr/>
        </p:nvSpPr>
        <p:spPr bwMode="auto">
          <a:xfrm flipV="1">
            <a:off x="1295400" y="4648200"/>
            <a:ext cx="457200" cy="381000"/>
          </a:xfrm>
          <a:prstGeom prst="line">
            <a:avLst/>
          </a:prstGeom>
          <a:noFill/>
          <a:ln w="76200">
            <a:solidFill>
              <a:schemeClr val="tx1"/>
            </a:solidFill>
            <a:round/>
            <a:headEnd/>
            <a:tailEnd/>
          </a:ln>
        </p:spPr>
        <p:txBody>
          <a:bodyPr/>
          <a:lstStyle/>
          <a:p>
            <a:endParaRPr lang="en-US"/>
          </a:p>
        </p:txBody>
      </p:sp>
      <p:sp>
        <p:nvSpPr>
          <p:cNvPr id="102410" name="Line 11"/>
          <p:cNvSpPr>
            <a:spLocks noChangeShapeType="1"/>
          </p:cNvSpPr>
          <p:nvPr/>
        </p:nvSpPr>
        <p:spPr bwMode="auto">
          <a:xfrm flipV="1">
            <a:off x="1219200" y="5257800"/>
            <a:ext cx="457200" cy="381000"/>
          </a:xfrm>
          <a:prstGeom prst="line">
            <a:avLst/>
          </a:prstGeom>
          <a:noFill/>
          <a:ln w="76200">
            <a:solidFill>
              <a:schemeClr val="tx1"/>
            </a:solidFill>
            <a:round/>
            <a:headEnd/>
            <a:tailEnd/>
          </a:ln>
        </p:spPr>
        <p:txBody>
          <a:bodyPr/>
          <a:lstStyle/>
          <a:p>
            <a:endParaRPr lang="en-US"/>
          </a:p>
        </p:txBody>
      </p:sp>
      <p:sp>
        <p:nvSpPr>
          <p:cNvPr id="102411" name="Line 12"/>
          <p:cNvSpPr>
            <a:spLocks noChangeShapeType="1"/>
          </p:cNvSpPr>
          <p:nvPr/>
        </p:nvSpPr>
        <p:spPr bwMode="auto">
          <a:xfrm flipV="1">
            <a:off x="5257800" y="5334000"/>
            <a:ext cx="457200" cy="381000"/>
          </a:xfrm>
          <a:prstGeom prst="line">
            <a:avLst/>
          </a:prstGeom>
          <a:noFill/>
          <a:ln w="76200">
            <a:solidFill>
              <a:schemeClr val="tx1"/>
            </a:solidFill>
            <a:round/>
            <a:headEnd/>
            <a:tailEnd/>
          </a:ln>
        </p:spPr>
        <p:txBody>
          <a:bodyPr/>
          <a:lstStyle/>
          <a:p>
            <a:endParaRPr lang="en-US"/>
          </a:p>
        </p:txBody>
      </p:sp>
      <p:sp>
        <p:nvSpPr>
          <p:cNvPr id="102412" name="Line 13"/>
          <p:cNvSpPr>
            <a:spLocks noChangeShapeType="1"/>
          </p:cNvSpPr>
          <p:nvPr/>
        </p:nvSpPr>
        <p:spPr bwMode="auto">
          <a:xfrm flipV="1">
            <a:off x="6172200" y="4648200"/>
            <a:ext cx="457200" cy="381000"/>
          </a:xfrm>
          <a:prstGeom prst="line">
            <a:avLst/>
          </a:prstGeom>
          <a:noFill/>
          <a:ln w="76200">
            <a:solidFill>
              <a:schemeClr val="tx1"/>
            </a:solidFill>
            <a:round/>
            <a:headEnd/>
            <a:tailEnd/>
          </a:ln>
        </p:spPr>
        <p:txBody>
          <a:bodyPr/>
          <a:lstStyle/>
          <a:p>
            <a:endParaRPr lang="en-US"/>
          </a:p>
        </p:txBody>
      </p:sp>
      <p:sp>
        <p:nvSpPr>
          <p:cNvPr id="102413" name="Line 14"/>
          <p:cNvSpPr>
            <a:spLocks noChangeShapeType="1"/>
          </p:cNvSpPr>
          <p:nvPr/>
        </p:nvSpPr>
        <p:spPr bwMode="auto">
          <a:xfrm flipV="1">
            <a:off x="6172200" y="3962400"/>
            <a:ext cx="457200" cy="381000"/>
          </a:xfrm>
          <a:prstGeom prst="line">
            <a:avLst/>
          </a:prstGeom>
          <a:noFill/>
          <a:ln w="76200">
            <a:solidFill>
              <a:schemeClr val="tx1"/>
            </a:solidFill>
            <a:round/>
            <a:headEnd/>
            <a:tailEnd/>
          </a:ln>
        </p:spPr>
        <p:txBody>
          <a:bodyPr/>
          <a:lstStyle/>
          <a:p>
            <a:endParaRPr lang="en-US"/>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ChangeArrowheads="1"/>
          </p:cNvSpPr>
          <p:nvPr>
            <p:ph type="title" idx="4294967295"/>
          </p:nvPr>
        </p:nvSpPr>
        <p:spPr/>
        <p:txBody>
          <a:bodyPr/>
          <a:lstStyle/>
          <a:p>
            <a:pPr eaLnBrk="1" hangingPunct="1"/>
            <a:r>
              <a:rPr lang="en-US" smtClean="0"/>
              <a:t>Systems of Equations</a:t>
            </a:r>
          </a:p>
        </p:txBody>
      </p:sp>
      <p:sp>
        <p:nvSpPr>
          <p:cNvPr id="103426" name="Rectangle 3"/>
          <p:cNvSpPr>
            <a:spLocks noGrp="1" noChangeArrowheads="1"/>
          </p:cNvSpPr>
          <p:nvPr>
            <p:ph idx="4294967295"/>
          </p:nvPr>
        </p:nvSpPr>
        <p:spPr>
          <a:xfrm>
            <a:off x="457200" y="1600200"/>
            <a:ext cx="8229600" cy="5257800"/>
          </a:xfrm>
        </p:spPr>
        <p:txBody>
          <a:bodyPr/>
          <a:lstStyle/>
          <a:p>
            <a:pPr eaLnBrk="1" hangingPunct="1"/>
            <a:r>
              <a:rPr lang="en-US" smtClean="0"/>
              <a:t>Rewrite equation in simplified form:</a:t>
            </a:r>
            <a:endParaRPr lang="en-US" sz="5400" smtClean="0"/>
          </a:p>
          <a:p>
            <a:pPr eaLnBrk="1" hangingPunct="1">
              <a:buFont typeface="Arial" charset="0"/>
              <a:buNone/>
            </a:pPr>
            <a:r>
              <a:rPr lang="en-US" sz="5400" smtClean="0"/>
              <a:t> Fe +   H</a:t>
            </a:r>
            <a:r>
              <a:rPr lang="en-US" sz="5400" baseline="-25000" smtClean="0"/>
              <a:t>2</a:t>
            </a:r>
            <a:r>
              <a:rPr lang="en-US" sz="5400" smtClean="0"/>
              <a:t>O</a:t>
            </a:r>
            <a:r>
              <a:rPr lang="en-US" sz="5400" baseline="-25000" smtClean="0"/>
              <a:t> 		    </a:t>
            </a:r>
            <a:r>
              <a:rPr lang="en-US" sz="5400" smtClean="0"/>
              <a:t>Fe</a:t>
            </a:r>
            <a:r>
              <a:rPr lang="en-US" sz="5400" baseline="-25000" smtClean="0"/>
              <a:t>2</a:t>
            </a:r>
            <a:r>
              <a:rPr lang="en-US" sz="5400" smtClean="0"/>
              <a:t>O</a:t>
            </a:r>
            <a:r>
              <a:rPr lang="en-US" sz="5400" baseline="-25000" smtClean="0"/>
              <a:t>3</a:t>
            </a:r>
            <a:r>
              <a:rPr lang="en-US" sz="5400" smtClean="0"/>
              <a:t>+   H</a:t>
            </a:r>
            <a:r>
              <a:rPr lang="en-US" sz="5400" baseline="-25000" smtClean="0"/>
              <a:t>2 </a:t>
            </a:r>
          </a:p>
          <a:p>
            <a:pPr eaLnBrk="1" hangingPunct="1">
              <a:buFontTx/>
              <a:buNone/>
            </a:pPr>
            <a:r>
              <a:rPr lang="en-US" sz="5400" baseline="-25000" smtClean="0"/>
              <a:t>eq. 1: 1a = 2c =&gt; a=2c</a:t>
            </a:r>
          </a:p>
          <a:p>
            <a:pPr eaLnBrk="1" hangingPunct="1">
              <a:buFontTx/>
              <a:buNone/>
            </a:pPr>
            <a:r>
              <a:rPr lang="en-US" sz="5400" baseline="-25000" smtClean="0"/>
              <a:t>eq. 2: 1b = 3c =&gt; b=3c</a:t>
            </a:r>
          </a:p>
          <a:p>
            <a:pPr eaLnBrk="1" hangingPunct="1">
              <a:buFontTx/>
              <a:buNone/>
            </a:pPr>
            <a:r>
              <a:rPr lang="en-US" sz="5400" baseline="-25000" smtClean="0"/>
              <a:t>eq. 3: 2b = 2d =&gt; b=d </a:t>
            </a:r>
          </a:p>
        </p:txBody>
      </p:sp>
      <p:sp>
        <p:nvSpPr>
          <p:cNvPr id="103427" name="Line 4"/>
          <p:cNvSpPr>
            <a:spLocks noChangeShapeType="1"/>
          </p:cNvSpPr>
          <p:nvPr/>
        </p:nvSpPr>
        <p:spPr bwMode="auto">
          <a:xfrm>
            <a:off x="3810000" y="2743200"/>
            <a:ext cx="1066800" cy="0"/>
          </a:xfrm>
          <a:prstGeom prst="line">
            <a:avLst/>
          </a:prstGeom>
          <a:noFill/>
          <a:ln w="98425">
            <a:solidFill>
              <a:schemeClr val="tx1"/>
            </a:solidFill>
            <a:round/>
            <a:headEnd/>
            <a:tailEnd type="triangle" w="med" len="med"/>
          </a:ln>
        </p:spPr>
        <p:txBody>
          <a:bodyPr/>
          <a:lstStyle/>
          <a:p>
            <a:endParaRPr lang="en-US"/>
          </a:p>
        </p:txBody>
      </p:sp>
      <p:sp>
        <p:nvSpPr>
          <p:cNvPr id="103428" name="TextBox 7"/>
          <p:cNvSpPr txBox="1">
            <a:spLocks noChangeArrowheads="1"/>
          </p:cNvSpPr>
          <p:nvPr/>
        </p:nvSpPr>
        <p:spPr bwMode="auto">
          <a:xfrm>
            <a:off x="228600" y="2209800"/>
            <a:ext cx="838200" cy="914400"/>
          </a:xfrm>
          <a:prstGeom prst="rect">
            <a:avLst/>
          </a:prstGeom>
          <a:noFill/>
          <a:ln w="9525">
            <a:noFill/>
            <a:miter lim="800000"/>
            <a:headEnd/>
            <a:tailEnd/>
          </a:ln>
        </p:spPr>
        <p:txBody>
          <a:bodyPr>
            <a:spAutoFit/>
          </a:bodyPr>
          <a:lstStyle/>
          <a:p>
            <a:r>
              <a:rPr lang="en-US" sz="5400">
                <a:solidFill>
                  <a:srgbClr val="7030A0"/>
                </a:solidFill>
              </a:rPr>
              <a:t>a</a:t>
            </a:r>
          </a:p>
        </p:txBody>
      </p:sp>
      <p:sp>
        <p:nvSpPr>
          <p:cNvPr id="103429" name="TextBox 8"/>
          <p:cNvSpPr txBox="1">
            <a:spLocks noChangeArrowheads="1"/>
          </p:cNvSpPr>
          <p:nvPr/>
        </p:nvSpPr>
        <p:spPr bwMode="auto">
          <a:xfrm>
            <a:off x="1828800" y="2209800"/>
            <a:ext cx="838200" cy="914400"/>
          </a:xfrm>
          <a:prstGeom prst="rect">
            <a:avLst/>
          </a:prstGeom>
          <a:noFill/>
          <a:ln w="9525">
            <a:noFill/>
            <a:miter lim="800000"/>
            <a:headEnd/>
            <a:tailEnd/>
          </a:ln>
        </p:spPr>
        <p:txBody>
          <a:bodyPr>
            <a:spAutoFit/>
          </a:bodyPr>
          <a:lstStyle/>
          <a:p>
            <a:r>
              <a:rPr lang="en-US" sz="5400">
                <a:solidFill>
                  <a:srgbClr val="0066FF"/>
                </a:solidFill>
              </a:rPr>
              <a:t>b</a:t>
            </a:r>
          </a:p>
        </p:txBody>
      </p:sp>
      <p:sp>
        <p:nvSpPr>
          <p:cNvPr id="103430" name="TextBox 9"/>
          <p:cNvSpPr txBox="1">
            <a:spLocks noChangeArrowheads="1"/>
          </p:cNvSpPr>
          <p:nvPr/>
        </p:nvSpPr>
        <p:spPr bwMode="auto">
          <a:xfrm>
            <a:off x="5105400" y="2209800"/>
            <a:ext cx="838200" cy="914400"/>
          </a:xfrm>
          <a:prstGeom prst="rect">
            <a:avLst/>
          </a:prstGeom>
          <a:noFill/>
          <a:ln w="9525">
            <a:noFill/>
            <a:miter lim="800000"/>
            <a:headEnd/>
            <a:tailEnd/>
          </a:ln>
        </p:spPr>
        <p:txBody>
          <a:bodyPr>
            <a:spAutoFit/>
          </a:bodyPr>
          <a:lstStyle/>
          <a:p>
            <a:r>
              <a:rPr lang="en-US" sz="5400">
                <a:solidFill>
                  <a:srgbClr val="FF3300"/>
                </a:solidFill>
              </a:rPr>
              <a:t>c</a:t>
            </a:r>
            <a:endParaRPr lang="en-US" sz="5400"/>
          </a:p>
        </p:txBody>
      </p:sp>
      <p:sp>
        <p:nvSpPr>
          <p:cNvPr id="11" name="TextBox 10"/>
          <p:cNvSpPr txBox="1">
            <a:spLocks noChangeArrowheads="1"/>
          </p:cNvSpPr>
          <p:nvPr/>
        </p:nvSpPr>
        <p:spPr bwMode="auto">
          <a:xfrm>
            <a:off x="7391400" y="2209800"/>
            <a:ext cx="685800" cy="914400"/>
          </a:xfrm>
          <a:prstGeom prst="rect">
            <a:avLst/>
          </a:prstGeom>
          <a:noFill/>
          <a:ln w="9525">
            <a:noFill/>
            <a:miter lim="800000"/>
            <a:headEnd/>
            <a:tailEnd/>
          </a:ln>
        </p:spPr>
        <p:txBody>
          <a:bodyPr>
            <a:spAutoFit/>
          </a:bodyPr>
          <a:lstStyle/>
          <a:p>
            <a:pPr>
              <a:defRPr/>
            </a:pPr>
            <a:r>
              <a:rPr lang="en-US" sz="5400" dirty="0">
                <a:solidFill>
                  <a:schemeClr val="accent5">
                    <a:lumMod val="75000"/>
                  </a:schemeClr>
                </a:solidFill>
              </a:rPr>
              <a:t>d</a:t>
            </a:r>
          </a:p>
        </p:txBody>
      </p:sp>
    </p:spTree>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p:nvPr>
        </p:nvSpPr>
        <p:spPr/>
        <p:txBody>
          <a:bodyPr/>
          <a:lstStyle/>
          <a:p>
            <a:pPr eaLnBrk="1" hangingPunct="1"/>
            <a:r>
              <a:rPr lang="en-US" sz="4000" smtClean="0"/>
              <a:t>aFe + bH</a:t>
            </a:r>
            <a:r>
              <a:rPr lang="en-US" sz="4000" baseline="-25000" smtClean="0"/>
              <a:t>2</a:t>
            </a:r>
            <a:r>
              <a:rPr lang="en-US" sz="4000" smtClean="0"/>
              <a:t>O</a:t>
            </a:r>
            <a:r>
              <a:rPr lang="en-US" sz="4000" baseline="-25000" smtClean="0"/>
              <a:t> 		    </a:t>
            </a:r>
            <a:r>
              <a:rPr lang="en-US" sz="4000" smtClean="0"/>
              <a:t>cFe</a:t>
            </a:r>
            <a:r>
              <a:rPr lang="en-US" sz="4000" baseline="-25000" smtClean="0"/>
              <a:t>2</a:t>
            </a:r>
            <a:r>
              <a:rPr lang="en-US" sz="4000" smtClean="0"/>
              <a:t>O</a:t>
            </a:r>
            <a:r>
              <a:rPr lang="en-US" sz="4000" baseline="-25000" smtClean="0"/>
              <a:t>3</a:t>
            </a:r>
            <a:r>
              <a:rPr lang="en-US" sz="4000" smtClean="0"/>
              <a:t>+ dH</a:t>
            </a:r>
            <a:r>
              <a:rPr lang="en-US" sz="4000" baseline="-25000" smtClean="0"/>
              <a:t>2</a:t>
            </a:r>
            <a:r>
              <a:rPr lang="en-US" sz="7200" baseline="-25000" smtClean="0"/>
              <a:t> </a:t>
            </a:r>
          </a:p>
        </p:txBody>
      </p:sp>
      <p:sp>
        <p:nvSpPr>
          <p:cNvPr id="104450" name="Rectangle 3"/>
          <p:cNvSpPr>
            <a:spLocks noGrp="1" noChangeArrowheads="1"/>
          </p:cNvSpPr>
          <p:nvPr>
            <p:ph idx="1"/>
          </p:nvPr>
        </p:nvSpPr>
        <p:spPr/>
        <p:txBody>
          <a:bodyPr/>
          <a:lstStyle/>
          <a:p>
            <a:pPr eaLnBrk="1" hangingPunct="1"/>
            <a:r>
              <a:rPr lang="en-US" smtClean="0"/>
              <a:t>Solve equation for chosen variable.  For this example we are solving for </a:t>
            </a:r>
            <a:r>
              <a:rPr lang="en-US" smtClean="0">
                <a:solidFill>
                  <a:srgbClr val="FF3300"/>
                </a:solidFill>
              </a:rPr>
              <a:t>c</a:t>
            </a:r>
            <a:r>
              <a:rPr lang="en-US" smtClean="0"/>
              <a:t>.  Once receiving a solution place it in the solution column.  </a:t>
            </a:r>
          </a:p>
          <a:p>
            <a:pPr eaLnBrk="1" hangingPunct="1">
              <a:buFontTx/>
              <a:buNone/>
            </a:pPr>
            <a:r>
              <a:rPr lang="en-US" sz="4400" baseline="-25000" smtClean="0"/>
              <a:t>eq. 3: 2b = 2d =&gt; b=d </a:t>
            </a:r>
          </a:p>
          <a:p>
            <a:pPr eaLnBrk="1" hangingPunct="1"/>
            <a:endParaRPr lang="en-US" sz="4400" smtClean="0"/>
          </a:p>
        </p:txBody>
      </p:sp>
      <p:sp>
        <p:nvSpPr>
          <p:cNvPr id="104451" name="Line 4"/>
          <p:cNvSpPr>
            <a:spLocks noChangeShapeType="1"/>
          </p:cNvSpPr>
          <p:nvPr/>
        </p:nvSpPr>
        <p:spPr bwMode="auto">
          <a:xfrm>
            <a:off x="4724400" y="914400"/>
            <a:ext cx="1295400" cy="0"/>
          </a:xfrm>
          <a:prstGeom prst="line">
            <a:avLst/>
          </a:prstGeom>
          <a:noFill/>
          <a:ln w="98425">
            <a:solidFill>
              <a:schemeClr val="tx1"/>
            </a:solidFill>
            <a:round/>
            <a:headEnd/>
            <a:tailEnd type="triangle" w="med" len="med"/>
          </a:ln>
        </p:spPr>
        <p:txBody>
          <a:bodyPr/>
          <a:lstStyle/>
          <a:p>
            <a:endParaRPr lang="en-US"/>
          </a:p>
        </p:txBody>
      </p:sp>
      <p:sp>
        <p:nvSpPr>
          <p:cNvPr id="104452" name="TextBox 4"/>
          <p:cNvSpPr txBox="1">
            <a:spLocks noChangeArrowheads="1"/>
          </p:cNvSpPr>
          <p:nvPr/>
        </p:nvSpPr>
        <p:spPr bwMode="auto">
          <a:xfrm>
            <a:off x="4495800" y="3352800"/>
            <a:ext cx="3962400" cy="3565525"/>
          </a:xfrm>
          <a:prstGeom prst="rect">
            <a:avLst/>
          </a:prstGeom>
          <a:noFill/>
          <a:ln w="9525">
            <a:noFill/>
            <a:miter lim="800000"/>
            <a:headEnd/>
            <a:tailEnd/>
          </a:ln>
        </p:spPr>
        <p:txBody>
          <a:bodyPr>
            <a:spAutoFit/>
          </a:bodyPr>
          <a:lstStyle/>
          <a:p>
            <a:pPr algn="ctr"/>
            <a:r>
              <a:rPr lang="en-US" sz="3600" u="sng"/>
              <a:t>Solutions</a:t>
            </a:r>
            <a:r>
              <a:rPr lang="en-US" sz="3600"/>
              <a:t>:</a:t>
            </a:r>
          </a:p>
          <a:p>
            <a:endParaRPr lang="en-US" sz="3200">
              <a:solidFill>
                <a:srgbClr val="7030A0"/>
              </a:solidFill>
            </a:endParaRPr>
          </a:p>
          <a:p>
            <a:r>
              <a:rPr lang="en-US" sz="3200">
                <a:solidFill>
                  <a:srgbClr val="7030A0"/>
                </a:solidFill>
              </a:rPr>
              <a:t>      </a:t>
            </a:r>
            <a:r>
              <a:rPr lang="en-US" sz="3200"/>
              <a:t>a =2 c</a:t>
            </a:r>
          </a:p>
          <a:p>
            <a:r>
              <a:rPr lang="en-US" sz="3200"/>
              <a:t>      b =  3c </a:t>
            </a:r>
          </a:p>
          <a:p>
            <a:r>
              <a:rPr lang="en-US" sz="3200"/>
              <a:t>      d = b =  3c</a:t>
            </a:r>
          </a:p>
          <a:p>
            <a:endParaRPr lang="en-US" sz="3200"/>
          </a:p>
          <a:p>
            <a:r>
              <a:rPr lang="en-US" sz="3200">
                <a:solidFill>
                  <a:srgbClr val="FF3300"/>
                </a:solidFill>
              </a:rPr>
              <a:t>             </a:t>
            </a:r>
          </a:p>
        </p:txBody>
      </p:sp>
      <p:cxnSp>
        <p:nvCxnSpPr>
          <p:cNvPr id="13" name="Straight Connector 12"/>
          <p:cNvCxnSpPr/>
          <p:nvPr/>
        </p:nvCxnSpPr>
        <p:spPr>
          <a:xfrm rot="5400000">
            <a:off x="2516188" y="5029200"/>
            <a:ext cx="3656012" cy="1588"/>
          </a:xfrm>
          <a:prstGeom prst="line">
            <a:avLst/>
          </a:prstGeom>
          <a:ln w="571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4454" name="Line 12"/>
          <p:cNvSpPr>
            <a:spLocks noChangeShapeType="1"/>
          </p:cNvSpPr>
          <p:nvPr/>
        </p:nvSpPr>
        <p:spPr bwMode="auto">
          <a:xfrm>
            <a:off x="2057400" y="3657600"/>
            <a:ext cx="2971800" cy="1828800"/>
          </a:xfrm>
          <a:prstGeom prst="line">
            <a:avLst/>
          </a:prstGeom>
          <a:noFill/>
          <a:ln w="2857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pPr eaLnBrk="1" hangingPunct="1"/>
            <a:r>
              <a:rPr lang="en-US" smtClean="0"/>
              <a:t>Goals </a:t>
            </a:r>
          </a:p>
        </p:txBody>
      </p:sp>
      <p:sp>
        <p:nvSpPr>
          <p:cNvPr id="23554" name="Rectangle 3"/>
          <p:cNvSpPr>
            <a:spLocks noGrp="1" noChangeArrowheads="1"/>
          </p:cNvSpPr>
          <p:nvPr>
            <p:ph idx="1"/>
          </p:nvPr>
        </p:nvSpPr>
        <p:spPr/>
        <p:txBody>
          <a:bodyPr/>
          <a:lstStyle/>
          <a:p>
            <a:pPr eaLnBrk="1" hangingPunct="1">
              <a:lnSpc>
                <a:spcPct val="90000"/>
              </a:lnSpc>
            </a:pPr>
            <a:r>
              <a:rPr lang="en-US" sz="3000" smtClean="0"/>
              <a:t>To examine models that can be used to teach students to balance chemical equations, </a:t>
            </a:r>
          </a:p>
          <a:p>
            <a:pPr eaLnBrk="1" hangingPunct="1">
              <a:lnSpc>
                <a:spcPct val="90000"/>
              </a:lnSpc>
            </a:pPr>
            <a:r>
              <a:rPr lang="en-US" sz="3000" smtClean="0"/>
              <a:t>To understand the difference between atom, elements and compounds, </a:t>
            </a:r>
          </a:p>
          <a:p>
            <a:pPr eaLnBrk="1" hangingPunct="1">
              <a:lnSpc>
                <a:spcPct val="90000"/>
              </a:lnSpc>
            </a:pPr>
            <a:r>
              <a:rPr lang="en-US" sz="3000" smtClean="0"/>
              <a:t>To understand systems of equations and</a:t>
            </a:r>
          </a:p>
          <a:p>
            <a:pPr eaLnBrk="1" hangingPunct="1">
              <a:lnSpc>
                <a:spcPct val="90000"/>
              </a:lnSpc>
            </a:pPr>
            <a:r>
              <a:rPr lang="en-US" sz="3000" smtClean="0"/>
              <a:t>To make connections among math, science and art.</a:t>
            </a:r>
          </a:p>
          <a:p>
            <a:pPr eaLnBrk="1" hangingPunct="1">
              <a:lnSpc>
                <a:spcPct val="90000"/>
              </a:lnSpc>
            </a:pPr>
            <a:endParaRPr lang="en-US" sz="300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p:txBody>
          <a:bodyPr/>
          <a:lstStyle/>
          <a:p>
            <a:pPr eaLnBrk="1" hangingPunct="1"/>
            <a:r>
              <a:rPr lang="en-US" sz="4000" smtClean="0"/>
              <a:t>aFe + bH</a:t>
            </a:r>
            <a:r>
              <a:rPr lang="en-US" sz="4000" baseline="-25000" smtClean="0"/>
              <a:t>2</a:t>
            </a:r>
            <a:r>
              <a:rPr lang="en-US" sz="4000" smtClean="0"/>
              <a:t>O</a:t>
            </a:r>
            <a:r>
              <a:rPr lang="en-US" sz="4000" baseline="-25000" smtClean="0"/>
              <a:t> 		    </a:t>
            </a:r>
            <a:r>
              <a:rPr lang="en-US" sz="4000" smtClean="0"/>
              <a:t>cFe</a:t>
            </a:r>
            <a:r>
              <a:rPr lang="en-US" sz="4000" baseline="-25000" smtClean="0"/>
              <a:t>2</a:t>
            </a:r>
            <a:r>
              <a:rPr lang="en-US" sz="4000" smtClean="0"/>
              <a:t>O</a:t>
            </a:r>
            <a:r>
              <a:rPr lang="en-US" sz="4000" baseline="-25000" smtClean="0"/>
              <a:t>3</a:t>
            </a:r>
            <a:r>
              <a:rPr lang="en-US" sz="4000" smtClean="0"/>
              <a:t>+ dH</a:t>
            </a:r>
            <a:r>
              <a:rPr lang="en-US" sz="4000" baseline="-25000" smtClean="0"/>
              <a:t>2</a:t>
            </a:r>
          </a:p>
        </p:txBody>
      </p:sp>
      <p:sp>
        <p:nvSpPr>
          <p:cNvPr id="106498" name="Rectangle 3"/>
          <p:cNvSpPr>
            <a:spLocks noGrp="1" noChangeArrowheads="1"/>
          </p:cNvSpPr>
          <p:nvPr>
            <p:ph idx="1"/>
          </p:nvPr>
        </p:nvSpPr>
        <p:spPr/>
        <p:txBody>
          <a:bodyPr/>
          <a:lstStyle/>
          <a:p>
            <a:pPr eaLnBrk="1" hangingPunct="1"/>
            <a:r>
              <a:rPr lang="en-US" smtClean="0"/>
              <a:t>Assign a numerical value to </a:t>
            </a:r>
            <a:r>
              <a:rPr lang="en-US" smtClean="0">
                <a:solidFill>
                  <a:srgbClr val="FF3300"/>
                </a:solidFill>
              </a:rPr>
              <a:t>c</a:t>
            </a:r>
            <a:r>
              <a:rPr lang="en-US" smtClean="0"/>
              <a:t> and substitute to find the value of the coefficient.</a:t>
            </a:r>
          </a:p>
          <a:p>
            <a:pPr eaLnBrk="1" hangingPunct="1">
              <a:buFontTx/>
              <a:buNone/>
            </a:pPr>
            <a:endParaRPr lang="en-US" smtClean="0"/>
          </a:p>
          <a:p>
            <a:pPr eaLnBrk="1" hangingPunct="1"/>
            <a:endParaRPr lang="en-US" sz="4800" smtClean="0"/>
          </a:p>
        </p:txBody>
      </p:sp>
      <p:sp>
        <p:nvSpPr>
          <p:cNvPr id="106499" name="Line 4"/>
          <p:cNvSpPr>
            <a:spLocks noChangeShapeType="1"/>
          </p:cNvSpPr>
          <p:nvPr/>
        </p:nvSpPr>
        <p:spPr bwMode="auto">
          <a:xfrm>
            <a:off x="4724400" y="914400"/>
            <a:ext cx="1295400" cy="0"/>
          </a:xfrm>
          <a:prstGeom prst="line">
            <a:avLst/>
          </a:prstGeom>
          <a:noFill/>
          <a:ln w="98425">
            <a:solidFill>
              <a:schemeClr val="tx1"/>
            </a:solidFill>
            <a:round/>
            <a:headEnd/>
            <a:tailEnd type="triangle" w="med" len="med"/>
          </a:ln>
        </p:spPr>
        <p:txBody>
          <a:bodyPr/>
          <a:lstStyle/>
          <a:p>
            <a:endParaRPr lang="en-US"/>
          </a:p>
        </p:txBody>
      </p:sp>
      <p:sp>
        <p:nvSpPr>
          <p:cNvPr id="106500" name="TextBox 4"/>
          <p:cNvSpPr txBox="1">
            <a:spLocks noChangeArrowheads="1"/>
          </p:cNvSpPr>
          <p:nvPr/>
        </p:nvSpPr>
        <p:spPr bwMode="auto">
          <a:xfrm>
            <a:off x="609600" y="3352800"/>
            <a:ext cx="7848600" cy="3813175"/>
          </a:xfrm>
          <a:prstGeom prst="rect">
            <a:avLst/>
          </a:prstGeom>
          <a:noFill/>
          <a:ln w="9525">
            <a:noFill/>
            <a:miter lim="800000"/>
            <a:headEnd/>
            <a:tailEnd/>
          </a:ln>
        </p:spPr>
        <p:txBody>
          <a:bodyPr>
            <a:spAutoFit/>
          </a:bodyPr>
          <a:lstStyle/>
          <a:p>
            <a:r>
              <a:rPr lang="en-US" sz="3600"/>
              <a:t>If </a:t>
            </a:r>
            <a:r>
              <a:rPr lang="en-US" sz="3600">
                <a:solidFill>
                  <a:srgbClr val="FF3300"/>
                </a:solidFill>
              </a:rPr>
              <a:t>c</a:t>
            </a:r>
            <a:r>
              <a:rPr lang="en-US" sz="3600"/>
              <a:t>=1 then</a:t>
            </a:r>
          </a:p>
          <a:p>
            <a:r>
              <a:rPr lang="en-US" sz="3200"/>
              <a:t>  </a:t>
            </a:r>
            <a:r>
              <a:rPr lang="en-US" sz="3600"/>
              <a:t>a = 2 (1)  = 2      			a= 2                                       </a:t>
            </a:r>
          </a:p>
          <a:p>
            <a:r>
              <a:rPr lang="en-US" sz="3600"/>
              <a:t>  b = 3(1) = 3      			b= 3</a:t>
            </a:r>
          </a:p>
          <a:p>
            <a:r>
              <a:rPr lang="en-US" sz="3600"/>
              <a:t>  d = 3(1) =3 				c= 1</a:t>
            </a:r>
            <a:br>
              <a:rPr lang="en-US" sz="3600"/>
            </a:br>
            <a:r>
              <a:rPr lang="en-US" sz="3600"/>
              <a:t>						d=3 	</a:t>
            </a:r>
            <a:r>
              <a:rPr lang="en-US" sz="3200"/>
              <a:t>	</a:t>
            </a:r>
            <a:r>
              <a:rPr lang="en-US" sz="3200">
                <a:solidFill>
                  <a:srgbClr val="FF3300"/>
                </a:solidFill>
              </a:rPr>
              <a:t>				</a:t>
            </a:r>
            <a:endParaRPr lang="en-US" sz="3200"/>
          </a:p>
          <a:p>
            <a:r>
              <a:rPr lang="en-US" sz="3200">
                <a:solidFill>
                  <a:srgbClr val="FF3300"/>
                </a:solidFill>
              </a:rPr>
              <a:t>             </a:t>
            </a:r>
          </a:p>
        </p:txBody>
      </p:sp>
      <p:sp>
        <p:nvSpPr>
          <p:cNvPr id="106501" name="Rectangle 7"/>
          <p:cNvSpPr>
            <a:spLocks noChangeArrowheads="1"/>
          </p:cNvSpPr>
          <p:nvPr/>
        </p:nvSpPr>
        <p:spPr bwMode="auto">
          <a:xfrm>
            <a:off x="5943600" y="3657600"/>
            <a:ext cx="1752600" cy="2743200"/>
          </a:xfrm>
          <a:prstGeom prst="rect">
            <a:avLst/>
          </a:prstGeom>
          <a:noFill/>
          <a:ln w="38100">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p:cNvSpPr>
            <a:spLocks noGrp="1"/>
          </p:cNvSpPr>
          <p:nvPr>
            <p:ph type="title"/>
          </p:nvPr>
        </p:nvSpPr>
        <p:spPr/>
        <p:txBody>
          <a:bodyPr/>
          <a:lstStyle/>
          <a:p>
            <a:pPr eaLnBrk="1" hangingPunct="1"/>
            <a:r>
              <a:rPr lang="en-US" sz="4000" smtClean="0"/>
              <a:t>aFe + bH</a:t>
            </a:r>
            <a:r>
              <a:rPr lang="en-US" sz="4000" baseline="-25000" smtClean="0"/>
              <a:t>2</a:t>
            </a:r>
            <a:r>
              <a:rPr lang="en-US" sz="4000" smtClean="0"/>
              <a:t>O</a:t>
            </a:r>
            <a:r>
              <a:rPr lang="en-US" sz="4000" baseline="-25000" smtClean="0"/>
              <a:t> 		    </a:t>
            </a:r>
            <a:r>
              <a:rPr lang="en-US" sz="4000" smtClean="0"/>
              <a:t>cFe</a:t>
            </a:r>
            <a:r>
              <a:rPr lang="en-US" sz="4000" baseline="-25000" smtClean="0"/>
              <a:t>2</a:t>
            </a:r>
            <a:r>
              <a:rPr lang="en-US" sz="4000" smtClean="0"/>
              <a:t>O</a:t>
            </a:r>
            <a:r>
              <a:rPr lang="en-US" sz="4000" baseline="-25000" smtClean="0"/>
              <a:t>3</a:t>
            </a:r>
            <a:r>
              <a:rPr lang="en-US" sz="4000" smtClean="0"/>
              <a:t>+ dH</a:t>
            </a:r>
            <a:r>
              <a:rPr lang="en-US" sz="4000" baseline="-25000" smtClean="0"/>
              <a:t>2</a:t>
            </a:r>
          </a:p>
        </p:txBody>
      </p:sp>
      <p:sp>
        <p:nvSpPr>
          <p:cNvPr id="108546" name="Content Placeholder 2"/>
          <p:cNvSpPr>
            <a:spLocks noGrp="1"/>
          </p:cNvSpPr>
          <p:nvPr>
            <p:ph idx="1"/>
          </p:nvPr>
        </p:nvSpPr>
        <p:spPr/>
        <p:txBody>
          <a:bodyPr/>
          <a:lstStyle/>
          <a:p>
            <a:pPr eaLnBrk="1" hangingPunct="1"/>
            <a:r>
              <a:rPr lang="en-US" sz="3600" smtClean="0"/>
              <a:t>Replace variables with solutions into the chemical equation and check your work.  </a:t>
            </a:r>
            <a:endParaRPr lang="en-US" sz="3600" smtClean="0">
              <a:solidFill>
                <a:srgbClr val="92D050"/>
              </a:solidFill>
            </a:endParaRPr>
          </a:p>
          <a:p>
            <a:pPr algn="ctr" eaLnBrk="1" hangingPunct="1">
              <a:buFontTx/>
              <a:buNone/>
            </a:pPr>
            <a:r>
              <a:rPr lang="en-US" sz="3600" smtClean="0"/>
              <a:t>a= 2; b= 3; c=1; d=3</a:t>
            </a:r>
          </a:p>
          <a:p>
            <a:pPr eaLnBrk="1" hangingPunct="1">
              <a:buFontTx/>
              <a:buNone/>
            </a:pPr>
            <a:endParaRPr lang="en-US" smtClean="0"/>
          </a:p>
          <a:p>
            <a:pPr algn="ctr" eaLnBrk="1" hangingPunct="1">
              <a:buFont typeface="Arial" charset="0"/>
              <a:buNone/>
            </a:pPr>
            <a:r>
              <a:rPr lang="en-US" sz="4400" u="sng" smtClean="0"/>
              <a:t>2</a:t>
            </a:r>
            <a:r>
              <a:rPr lang="en-US" sz="4400" smtClean="0"/>
              <a:t>Fe +   </a:t>
            </a:r>
            <a:r>
              <a:rPr lang="en-US" sz="4400" u="sng" smtClean="0"/>
              <a:t>3</a:t>
            </a:r>
            <a:r>
              <a:rPr lang="en-US" sz="4400" smtClean="0"/>
              <a:t>H</a:t>
            </a:r>
            <a:r>
              <a:rPr lang="en-US" sz="4400" baseline="-25000" smtClean="0"/>
              <a:t>2</a:t>
            </a:r>
            <a:r>
              <a:rPr lang="en-US" sz="4400" smtClean="0"/>
              <a:t>O</a:t>
            </a:r>
            <a:r>
              <a:rPr lang="en-US" sz="4400" baseline="-25000" smtClean="0"/>
              <a:t>                </a:t>
            </a:r>
            <a:r>
              <a:rPr lang="en-US" sz="4400" u="sng" smtClean="0"/>
              <a:t>1</a:t>
            </a:r>
            <a:r>
              <a:rPr lang="en-US" sz="4400" smtClean="0"/>
              <a:t>Fe</a:t>
            </a:r>
            <a:r>
              <a:rPr lang="en-US" sz="4400" baseline="-25000" smtClean="0"/>
              <a:t>2</a:t>
            </a:r>
            <a:r>
              <a:rPr lang="en-US" sz="4400" smtClean="0"/>
              <a:t>O</a:t>
            </a:r>
            <a:r>
              <a:rPr lang="en-US" sz="4400" baseline="-25000" smtClean="0"/>
              <a:t>3</a:t>
            </a:r>
            <a:r>
              <a:rPr lang="en-US" sz="4400" smtClean="0"/>
              <a:t>+   </a:t>
            </a:r>
            <a:r>
              <a:rPr lang="en-US" sz="4400" u="sng" smtClean="0"/>
              <a:t>3</a:t>
            </a:r>
            <a:r>
              <a:rPr lang="en-US" sz="4400" smtClean="0"/>
              <a:t>H</a:t>
            </a:r>
            <a:r>
              <a:rPr lang="en-US" sz="4400" baseline="-25000" smtClean="0"/>
              <a:t>2</a:t>
            </a:r>
          </a:p>
        </p:txBody>
      </p:sp>
      <p:sp>
        <p:nvSpPr>
          <p:cNvPr id="108547" name="Line 4"/>
          <p:cNvSpPr>
            <a:spLocks noChangeShapeType="1"/>
          </p:cNvSpPr>
          <p:nvPr/>
        </p:nvSpPr>
        <p:spPr bwMode="auto">
          <a:xfrm>
            <a:off x="4724400" y="838200"/>
            <a:ext cx="1295400" cy="0"/>
          </a:xfrm>
          <a:prstGeom prst="line">
            <a:avLst/>
          </a:prstGeom>
          <a:noFill/>
          <a:ln w="98425">
            <a:solidFill>
              <a:schemeClr val="tx1"/>
            </a:solidFill>
            <a:round/>
            <a:headEnd/>
            <a:tailEnd type="triangle" w="med" len="med"/>
          </a:ln>
        </p:spPr>
        <p:txBody>
          <a:bodyPr/>
          <a:lstStyle/>
          <a:p>
            <a:endParaRPr lang="en-US"/>
          </a:p>
        </p:txBody>
      </p:sp>
      <p:sp>
        <p:nvSpPr>
          <p:cNvPr id="108548" name="Line 4"/>
          <p:cNvSpPr>
            <a:spLocks noChangeShapeType="1"/>
          </p:cNvSpPr>
          <p:nvPr/>
        </p:nvSpPr>
        <p:spPr bwMode="auto">
          <a:xfrm>
            <a:off x="4038600" y="4495800"/>
            <a:ext cx="990600" cy="0"/>
          </a:xfrm>
          <a:prstGeom prst="line">
            <a:avLst/>
          </a:prstGeom>
          <a:noFill/>
          <a:ln w="9842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p:cNvSpPr>
          <p:nvPr>
            <p:ph type="ctrTitle"/>
          </p:nvPr>
        </p:nvSpPr>
        <p:spPr/>
        <p:txBody>
          <a:bodyPr/>
          <a:lstStyle/>
          <a:p>
            <a:r>
              <a:rPr lang="en-US" smtClean="0"/>
              <a:t>Practice</a:t>
            </a:r>
          </a:p>
        </p:txBody>
      </p:sp>
      <p:sp>
        <p:nvSpPr>
          <p:cNvPr id="109570" name="Rectangle 3"/>
          <p:cNvSpPr>
            <a:spLocks noGrp="1"/>
          </p:cNvSpPr>
          <p:nvPr>
            <p:ph type="subTitle" idx="1"/>
          </p:nvPr>
        </p:nvSpPr>
        <p:spPr/>
        <p:txBody>
          <a:bodyPr/>
          <a:lstStyle/>
          <a:p>
            <a:r>
              <a:rPr lang="en-US" smtClean="0"/>
              <a:t>In your groups balance the following equation using the system of equation we just reviewed.</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p:txBody>
          <a:bodyPr/>
          <a:lstStyle/>
          <a:p>
            <a:r>
              <a:rPr lang="en-US" smtClean="0"/>
              <a:t>Practice </a:t>
            </a:r>
            <a:endParaRPr lang="en-US" sz="3600" smtClean="0"/>
          </a:p>
        </p:txBody>
      </p:sp>
      <p:sp>
        <p:nvSpPr>
          <p:cNvPr id="110594" name="Text Placeholder 3"/>
          <p:cNvSpPr>
            <a:spLocks noGrp="1"/>
          </p:cNvSpPr>
          <p:nvPr>
            <p:ph type="body" sz="half" idx="2"/>
          </p:nvPr>
        </p:nvSpPr>
        <p:spPr/>
        <p:txBody>
          <a:bodyPr/>
          <a:lstStyle/>
          <a:p>
            <a:endParaRPr lang="en-US" smtClean="0"/>
          </a:p>
        </p:txBody>
      </p:sp>
      <p:sp>
        <p:nvSpPr>
          <p:cNvPr id="110595" name="Rectangle 3"/>
          <p:cNvSpPr>
            <a:spLocks noGrp="1" noChangeArrowheads="1"/>
          </p:cNvSpPr>
          <p:nvPr>
            <p:ph sz="half" idx="1"/>
          </p:nvPr>
        </p:nvSpPr>
        <p:spPr/>
        <p:txBody>
          <a:bodyPr/>
          <a:lstStyle/>
          <a:p>
            <a:pPr algn="ctr" eaLnBrk="1" hangingPunct="1">
              <a:lnSpc>
                <a:spcPct val="150000"/>
              </a:lnSpc>
              <a:buFontTx/>
              <a:buNone/>
            </a:pPr>
            <a:r>
              <a:rPr lang="en-US" sz="3600" smtClean="0"/>
              <a:t>Ca</a:t>
            </a:r>
            <a:r>
              <a:rPr lang="en-US" sz="3600" baseline="-25000" smtClean="0"/>
              <a:t>3</a:t>
            </a:r>
            <a:r>
              <a:rPr lang="en-US" sz="3600" smtClean="0"/>
              <a:t>(PO</a:t>
            </a:r>
            <a:r>
              <a:rPr lang="en-US" sz="3600" baseline="-25000" smtClean="0"/>
              <a:t>4</a:t>
            </a:r>
            <a:r>
              <a:rPr lang="en-US" sz="3600" smtClean="0"/>
              <a:t>)</a:t>
            </a:r>
            <a:r>
              <a:rPr lang="en-US" sz="3600" baseline="-25000" smtClean="0"/>
              <a:t>2</a:t>
            </a:r>
            <a:r>
              <a:rPr lang="en-US" sz="3600" smtClean="0"/>
              <a:t> + H</a:t>
            </a:r>
            <a:r>
              <a:rPr lang="en-US" sz="3600" baseline="-25000" smtClean="0"/>
              <a:t>2</a:t>
            </a:r>
            <a:r>
              <a:rPr lang="en-US" sz="3600" smtClean="0"/>
              <a:t>SO</a:t>
            </a:r>
            <a:r>
              <a:rPr lang="en-US" sz="3600" baseline="-25000" smtClean="0"/>
              <a:t>4                          </a:t>
            </a:r>
            <a:r>
              <a:rPr lang="en-US" sz="3600" smtClean="0"/>
              <a:t>CaSO</a:t>
            </a:r>
            <a:r>
              <a:rPr lang="en-US" sz="3600" baseline="-25000" smtClean="0"/>
              <a:t>4</a:t>
            </a:r>
            <a:r>
              <a:rPr lang="en-US" sz="3600" smtClean="0"/>
              <a:t>+H</a:t>
            </a:r>
            <a:r>
              <a:rPr lang="en-US" sz="3600" baseline="-25000" smtClean="0"/>
              <a:t>3</a:t>
            </a:r>
            <a:r>
              <a:rPr lang="en-US" sz="3600" smtClean="0"/>
              <a:t>PO</a:t>
            </a:r>
            <a:r>
              <a:rPr lang="en-US" sz="3600" baseline="-25000" smtClean="0"/>
              <a:t>4</a:t>
            </a:r>
          </a:p>
        </p:txBody>
      </p:sp>
      <p:sp>
        <p:nvSpPr>
          <p:cNvPr id="6" name="Right Arrow 5"/>
          <p:cNvSpPr/>
          <p:nvPr/>
        </p:nvSpPr>
        <p:spPr>
          <a:xfrm>
            <a:off x="4191000" y="19050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noChangeArrowheads="1"/>
          </p:cNvSpPr>
          <p:nvPr>
            <p:ph type="title" idx="4294967295"/>
          </p:nvPr>
        </p:nvSpPr>
        <p:spPr/>
        <p:txBody>
          <a:bodyPr/>
          <a:lstStyle/>
          <a:p>
            <a:pPr eaLnBrk="1" hangingPunct="1"/>
            <a:r>
              <a:rPr lang="en-US" smtClean="0"/>
              <a:t>Systems of Equations</a:t>
            </a:r>
          </a:p>
        </p:txBody>
      </p:sp>
      <p:sp>
        <p:nvSpPr>
          <p:cNvPr id="111618" name="Rectangle 3"/>
          <p:cNvSpPr>
            <a:spLocks noGrp="1" noChangeArrowheads="1"/>
          </p:cNvSpPr>
          <p:nvPr>
            <p:ph idx="4294967295"/>
          </p:nvPr>
        </p:nvSpPr>
        <p:spPr/>
        <p:txBody>
          <a:bodyPr/>
          <a:lstStyle/>
          <a:p>
            <a:pPr eaLnBrk="1" hangingPunct="1">
              <a:buFontTx/>
              <a:buNone/>
            </a:pPr>
            <a:r>
              <a:rPr lang="en-US" sz="3600" smtClean="0"/>
              <a:t>Step 1:  Plug in variables for 	   		         	      coefficient</a:t>
            </a:r>
          </a:p>
          <a:p>
            <a:pPr eaLnBrk="1" hangingPunct="1">
              <a:buFontTx/>
              <a:buNone/>
            </a:pPr>
            <a:endParaRPr lang="en-US" sz="5400" smtClean="0"/>
          </a:p>
        </p:txBody>
      </p:sp>
      <p:sp>
        <p:nvSpPr>
          <p:cNvPr id="111619" name="Rectangle 3"/>
          <p:cNvSpPr>
            <a:spLocks noChangeArrowheads="1"/>
          </p:cNvSpPr>
          <p:nvPr/>
        </p:nvSpPr>
        <p:spPr bwMode="auto">
          <a:xfrm>
            <a:off x="381000" y="2819400"/>
            <a:ext cx="8229600" cy="2185988"/>
          </a:xfrm>
          <a:prstGeom prst="rect">
            <a:avLst/>
          </a:prstGeom>
          <a:noFill/>
          <a:ln w="9525">
            <a:noFill/>
            <a:miter lim="800000"/>
            <a:headEnd/>
            <a:tailEnd/>
          </a:ln>
        </p:spPr>
        <p:txBody>
          <a:bodyPr/>
          <a:lstStyle/>
          <a:p>
            <a:pPr marL="342900" indent="-342900" algn="ctr">
              <a:lnSpc>
                <a:spcPct val="150000"/>
              </a:lnSpc>
              <a:spcBef>
                <a:spcPct val="20000"/>
              </a:spcBef>
            </a:pPr>
            <a:r>
              <a:rPr lang="en-US" sz="3200" u="sng">
                <a:latin typeface="Calibri" pitchFamily="34" charset="0"/>
              </a:rPr>
              <a:t>a</a:t>
            </a:r>
            <a:r>
              <a:rPr lang="en-US" sz="3200">
                <a:latin typeface="Calibri" pitchFamily="34" charset="0"/>
              </a:rPr>
              <a:t>Ca</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r>
              <a:rPr lang="en-US" sz="3200">
                <a:latin typeface="Calibri" pitchFamily="34" charset="0"/>
              </a:rPr>
              <a:t>)</a:t>
            </a:r>
            <a:r>
              <a:rPr lang="en-US" sz="3200" baseline="-25000">
                <a:latin typeface="Calibri" pitchFamily="34" charset="0"/>
              </a:rPr>
              <a:t>2</a:t>
            </a:r>
            <a:r>
              <a:rPr lang="en-US" sz="3200">
                <a:latin typeface="Calibri" pitchFamily="34" charset="0"/>
              </a:rPr>
              <a:t> + </a:t>
            </a:r>
            <a:r>
              <a:rPr lang="en-US" sz="3200" u="sng">
                <a:latin typeface="Calibri" pitchFamily="34" charset="0"/>
              </a:rPr>
              <a:t>b</a:t>
            </a:r>
            <a:r>
              <a:rPr lang="en-US" sz="3200">
                <a:latin typeface="Calibri" pitchFamily="34" charset="0"/>
              </a:rPr>
              <a:t>H</a:t>
            </a:r>
            <a:r>
              <a:rPr lang="en-US" sz="3200" baseline="-25000">
                <a:latin typeface="Calibri" pitchFamily="34" charset="0"/>
              </a:rPr>
              <a:t>2</a:t>
            </a:r>
            <a:r>
              <a:rPr lang="en-US" sz="3200">
                <a:latin typeface="Calibri" pitchFamily="34" charset="0"/>
              </a:rPr>
              <a:t>SO</a:t>
            </a:r>
            <a:r>
              <a:rPr lang="en-US" sz="3200" baseline="-25000">
                <a:latin typeface="Calibri" pitchFamily="34" charset="0"/>
              </a:rPr>
              <a:t>4                          </a:t>
            </a:r>
            <a:r>
              <a:rPr lang="en-US" sz="3200" u="sng">
                <a:latin typeface="Calibri" pitchFamily="34" charset="0"/>
              </a:rPr>
              <a:t>c</a:t>
            </a:r>
            <a:r>
              <a:rPr lang="en-US" sz="3200">
                <a:latin typeface="Calibri" pitchFamily="34" charset="0"/>
              </a:rPr>
              <a:t>CaSO</a:t>
            </a:r>
            <a:r>
              <a:rPr lang="en-US" sz="3200" baseline="-25000">
                <a:latin typeface="Calibri" pitchFamily="34" charset="0"/>
              </a:rPr>
              <a:t>4</a:t>
            </a:r>
            <a:r>
              <a:rPr lang="en-US" sz="3200">
                <a:latin typeface="Calibri" pitchFamily="34" charset="0"/>
              </a:rPr>
              <a:t>+ </a:t>
            </a:r>
            <a:r>
              <a:rPr lang="en-US" sz="3200" u="sng">
                <a:latin typeface="Calibri" pitchFamily="34" charset="0"/>
              </a:rPr>
              <a:t>d</a:t>
            </a:r>
            <a:r>
              <a:rPr lang="en-US" sz="3200">
                <a:latin typeface="Calibri" pitchFamily="34" charset="0"/>
              </a:rPr>
              <a:t>H</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p>
        </p:txBody>
      </p:sp>
      <p:sp>
        <p:nvSpPr>
          <p:cNvPr id="6" name="Right Arrow 5"/>
          <p:cNvSpPr/>
          <p:nvPr/>
        </p:nvSpPr>
        <p:spPr>
          <a:xfrm>
            <a:off x="4343400" y="32004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p:txBody>
          <a:bodyPr/>
          <a:lstStyle/>
          <a:p>
            <a:pPr eaLnBrk="1" hangingPunct="1"/>
            <a:r>
              <a:rPr lang="en-US" smtClean="0"/>
              <a:t>Systems of Equations</a:t>
            </a:r>
          </a:p>
        </p:txBody>
      </p:sp>
      <p:sp>
        <p:nvSpPr>
          <p:cNvPr id="112642" name="Rectangle 3"/>
          <p:cNvSpPr>
            <a:spLocks noGrp="1" noChangeArrowheads="1"/>
          </p:cNvSpPr>
          <p:nvPr>
            <p:ph idx="4294967295"/>
          </p:nvPr>
        </p:nvSpPr>
        <p:spPr>
          <a:xfrm>
            <a:off x="457200" y="1600200"/>
            <a:ext cx="8229600" cy="5257800"/>
          </a:xfrm>
        </p:spPr>
        <p:txBody>
          <a:bodyPr/>
          <a:lstStyle/>
          <a:p>
            <a:pPr eaLnBrk="1" hangingPunct="1">
              <a:lnSpc>
                <a:spcPct val="70000"/>
              </a:lnSpc>
              <a:buFontTx/>
              <a:buNone/>
            </a:pPr>
            <a:r>
              <a:rPr lang="en-US" sz="3600" smtClean="0"/>
              <a:t>Next:  </a:t>
            </a:r>
            <a:r>
              <a:rPr lang="en-US" smtClean="0"/>
              <a:t>Create an equation based on the number</a:t>
            </a:r>
          </a:p>
          <a:p>
            <a:pPr eaLnBrk="1" hangingPunct="1">
              <a:lnSpc>
                <a:spcPct val="70000"/>
              </a:lnSpc>
              <a:buFontTx/>
              <a:buNone/>
            </a:pPr>
            <a:r>
              <a:rPr lang="en-US" smtClean="0"/>
              <a:t>              of atoms of each element:</a:t>
            </a:r>
          </a:p>
        </p:txBody>
      </p:sp>
      <p:sp>
        <p:nvSpPr>
          <p:cNvPr id="112643" name="Rectangle 3"/>
          <p:cNvSpPr>
            <a:spLocks noChangeArrowheads="1"/>
          </p:cNvSpPr>
          <p:nvPr/>
        </p:nvSpPr>
        <p:spPr bwMode="auto">
          <a:xfrm>
            <a:off x="533400" y="2362200"/>
            <a:ext cx="8229600" cy="4038600"/>
          </a:xfrm>
          <a:prstGeom prst="rect">
            <a:avLst/>
          </a:prstGeom>
          <a:noFill/>
          <a:ln w="9525">
            <a:noFill/>
            <a:miter lim="800000"/>
            <a:headEnd/>
            <a:tailEnd/>
          </a:ln>
        </p:spPr>
        <p:txBody>
          <a:bodyPr/>
          <a:lstStyle/>
          <a:p>
            <a:pPr marL="342900" indent="-342900">
              <a:lnSpc>
                <a:spcPct val="150000"/>
              </a:lnSpc>
              <a:spcBef>
                <a:spcPct val="20000"/>
              </a:spcBef>
            </a:pPr>
            <a:r>
              <a:rPr lang="en-US" sz="3200" u="sng">
                <a:latin typeface="Calibri" pitchFamily="34" charset="0"/>
              </a:rPr>
              <a:t>a</a:t>
            </a:r>
            <a:r>
              <a:rPr lang="en-US" sz="3200">
                <a:latin typeface="Calibri" pitchFamily="34" charset="0"/>
              </a:rPr>
              <a:t>Ca</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r>
              <a:rPr lang="en-US" sz="3200">
                <a:latin typeface="Calibri" pitchFamily="34" charset="0"/>
              </a:rPr>
              <a:t>)</a:t>
            </a:r>
            <a:r>
              <a:rPr lang="en-US" sz="3200" baseline="-25000">
                <a:latin typeface="Calibri" pitchFamily="34" charset="0"/>
              </a:rPr>
              <a:t>2</a:t>
            </a:r>
            <a:r>
              <a:rPr lang="en-US" sz="3200">
                <a:latin typeface="Calibri" pitchFamily="34" charset="0"/>
              </a:rPr>
              <a:t> + </a:t>
            </a:r>
            <a:r>
              <a:rPr lang="en-US" sz="3200" u="sng">
                <a:latin typeface="Calibri" pitchFamily="34" charset="0"/>
              </a:rPr>
              <a:t>b</a:t>
            </a:r>
            <a:r>
              <a:rPr lang="en-US" sz="3200">
                <a:latin typeface="Calibri" pitchFamily="34" charset="0"/>
              </a:rPr>
              <a:t>H</a:t>
            </a:r>
            <a:r>
              <a:rPr lang="en-US" sz="3200" baseline="-25000">
                <a:latin typeface="Calibri" pitchFamily="34" charset="0"/>
              </a:rPr>
              <a:t>2</a:t>
            </a:r>
            <a:r>
              <a:rPr lang="en-US" sz="3200">
                <a:latin typeface="Calibri" pitchFamily="34" charset="0"/>
              </a:rPr>
              <a:t>SO</a:t>
            </a:r>
            <a:r>
              <a:rPr lang="en-US" sz="3200" baseline="-25000">
                <a:latin typeface="Calibri" pitchFamily="34" charset="0"/>
              </a:rPr>
              <a:t>4                          </a:t>
            </a:r>
            <a:r>
              <a:rPr lang="en-US" sz="3200" u="sng">
                <a:latin typeface="Calibri" pitchFamily="34" charset="0"/>
              </a:rPr>
              <a:t>c</a:t>
            </a:r>
            <a:r>
              <a:rPr lang="en-US" sz="3200">
                <a:latin typeface="Calibri" pitchFamily="34" charset="0"/>
              </a:rPr>
              <a:t>CaSO</a:t>
            </a:r>
            <a:r>
              <a:rPr lang="en-US" sz="3200" baseline="-25000">
                <a:latin typeface="Calibri" pitchFamily="34" charset="0"/>
              </a:rPr>
              <a:t>4</a:t>
            </a:r>
            <a:r>
              <a:rPr lang="en-US" sz="3200">
                <a:latin typeface="Calibri" pitchFamily="34" charset="0"/>
              </a:rPr>
              <a:t>+ </a:t>
            </a:r>
            <a:r>
              <a:rPr lang="en-US" sz="3200" u="sng">
                <a:latin typeface="Calibri" pitchFamily="34" charset="0"/>
              </a:rPr>
              <a:t>d</a:t>
            </a:r>
            <a:r>
              <a:rPr lang="en-US" sz="3200">
                <a:latin typeface="Calibri" pitchFamily="34" charset="0"/>
              </a:rPr>
              <a:t>H</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p>
          <a:p>
            <a:pPr marL="342900" indent="-342900">
              <a:lnSpc>
                <a:spcPct val="150000"/>
              </a:lnSpc>
              <a:spcBef>
                <a:spcPct val="20000"/>
              </a:spcBef>
            </a:pPr>
            <a:endParaRPr lang="en-US" sz="3200" baseline="-25000">
              <a:latin typeface="Calibri" pitchFamily="34" charset="0"/>
            </a:endParaRPr>
          </a:p>
          <a:p>
            <a:pPr marL="342900" indent="-342900">
              <a:spcBef>
                <a:spcPct val="20000"/>
              </a:spcBef>
            </a:pPr>
            <a:r>
              <a:rPr lang="en-US" sz="3200">
                <a:latin typeface="Calibri" pitchFamily="34" charset="0"/>
              </a:rPr>
              <a:t>  Ca  = 3a + 0b 		= 	    1c + 0d   =&gt;eq. 1</a:t>
            </a:r>
          </a:p>
          <a:p>
            <a:pPr marL="342900" indent="-342900">
              <a:spcBef>
                <a:spcPct val="20000"/>
              </a:spcBef>
            </a:pPr>
            <a:r>
              <a:rPr lang="en-US" sz="3200">
                <a:latin typeface="Calibri" pitchFamily="34" charset="0"/>
              </a:rPr>
              <a:t>   P   = 2a + 0b 		=            0c + 1d   =&gt;eq. 2</a:t>
            </a:r>
          </a:p>
          <a:p>
            <a:pPr marL="342900" indent="-342900">
              <a:spcBef>
                <a:spcPct val="20000"/>
              </a:spcBef>
            </a:pPr>
            <a:r>
              <a:rPr lang="en-US" sz="3200">
                <a:latin typeface="Calibri" pitchFamily="34" charset="0"/>
              </a:rPr>
              <a:t>   O  = 8a + 4b 		= 	    4c + 4d   =&gt;eq. 3</a:t>
            </a:r>
          </a:p>
          <a:p>
            <a:pPr marL="342900" indent="-342900">
              <a:spcBef>
                <a:spcPct val="20000"/>
              </a:spcBef>
            </a:pPr>
            <a:r>
              <a:rPr lang="en-US" sz="3200">
                <a:latin typeface="Calibri" pitchFamily="34" charset="0"/>
              </a:rPr>
              <a:t>   H  = 0a + 2b 		= 	    0c + 3d   =&gt;eq. 4</a:t>
            </a:r>
          </a:p>
          <a:p>
            <a:pPr marL="342900" indent="-342900">
              <a:spcBef>
                <a:spcPct val="20000"/>
              </a:spcBef>
            </a:pPr>
            <a:r>
              <a:rPr lang="en-US" sz="3200">
                <a:latin typeface="Calibri" pitchFamily="34" charset="0"/>
              </a:rPr>
              <a:t>   S  = 0a + 1b 		= 	    1c + 0d   =&gt;eq. 5</a:t>
            </a:r>
          </a:p>
        </p:txBody>
      </p:sp>
      <p:sp>
        <p:nvSpPr>
          <p:cNvPr id="6" name="Right Arrow 5"/>
          <p:cNvSpPr/>
          <p:nvPr/>
        </p:nvSpPr>
        <p:spPr>
          <a:xfrm>
            <a:off x="4191000" y="27432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ChangeArrowheads="1"/>
          </p:cNvSpPr>
          <p:nvPr>
            <p:ph type="title" idx="4294967295"/>
          </p:nvPr>
        </p:nvSpPr>
        <p:spPr/>
        <p:txBody>
          <a:bodyPr/>
          <a:lstStyle/>
          <a:p>
            <a:pPr eaLnBrk="1" hangingPunct="1"/>
            <a:r>
              <a:rPr lang="en-US" smtClean="0"/>
              <a:t>Systems of Equations</a:t>
            </a:r>
          </a:p>
        </p:txBody>
      </p:sp>
      <p:sp>
        <p:nvSpPr>
          <p:cNvPr id="113666" name="Rectangle 3"/>
          <p:cNvSpPr>
            <a:spLocks noGrp="1" noChangeArrowheads="1"/>
          </p:cNvSpPr>
          <p:nvPr>
            <p:ph idx="4294967295"/>
          </p:nvPr>
        </p:nvSpPr>
        <p:spPr>
          <a:xfrm>
            <a:off x="457200" y="1600200"/>
            <a:ext cx="8229600" cy="5257800"/>
          </a:xfrm>
        </p:spPr>
        <p:txBody>
          <a:bodyPr/>
          <a:lstStyle/>
          <a:p>
            <a:pPr algn="ctr" eaLnBrk="1" hangingPunct="1">
              <a:lnSpc>
                <a:spcPct val="70000"/>
              </a:lnSpc>
              <a:buFontTx/>
              <a:buNone/>
            </a:pPr>
            <a:r>
              <a:rPr lang="en-US" smtClean="0"/>
              <a:t>Simplify the equation by eliminating variables with zero atoms present of element.</a:t>
            </a:r>
          </a:p>
        </p:txBody>
      </p:sp>
      <p:sp>
        <p:nvSpPr>
          <p:cNvPr id="113667" name="Rectangle 3"/>
          <p:cNvSpPr>
            <a:spLocks noChangeArrowheads="1"/>
          </p:cNvSpPr>
          <p:nvPr/>
        </p:nvSpPr>
        <p:spPr bwMode="auto">
          <a:xfrm>
            <a:off x="533400" y="2362200"/>
            <a:ext cx="8229600" cy="4038600"/>
          </a:xfrm>
          <a:prstGeom prst="rect">
            <a:avLst/>
          </a:prstGeom>
          <a:noFill/>
          <a:ln w="9525">
            <a:noFill/>
            <a:miter lim="800000"/>
            <a:headEnd/>
            <a:tailEnd/>
          </a:ln>
        </p:spPr>
        <p:txBody>
          <a:bodyPr/>
          <a:lstStyle/>
          <a:p>
            <a:pPr marL="342900" indent="-342900">
              <a:lnSpc>
                <a:spcPct val="150000"/>
              </a:lnSpc>
              <a:spcBef>
                <a:spcPct val="20000"/>
              </a:spcBef>
            </a:pPr>
            <a:r>
              <a:rPr lang="en-US" sz="3200" u="sng">
                <a:latin typeface="Calibri" pitchFamily="34" charset="0"/>
              </a:rPr>
              <a:t>a</a:t>
            </a:r>
            <a:r>
              <a:rPr lang="en-US" sz="3200">
                <a:latin typeface="Calibri" pitchFamily="34" charset="0"/>
              </a:rPr>
              <a:t>Ca</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r>
              <a:rPr lang="en-US" sz="3200">
                <a:latin typeface="Calibri" pitchFamily="34" charset="0"/>
              </a:rPr>
              <a:t>)</a:t>
            </a:r>
            <a:r>
              <a:rPr lang="en-US" sz="3200" baseline="-25000">
                <a:latin typeface="Calibri" pitchFamily="34" charset="0"/>
              </a:rPr>
              <a:t>2</a:t>
            </a:r>
            <a:r>
              <a:rPr lang="en-US" sz="3200">
                <a:latin typeface="Calibri" pitchFamily="34" charset="0"/>
              </a:rPr>
              <a:t> + </a:t>
            </a:r>
            <a:r>
              <a:rPr lang="en-US" sz="3200" u="sng">
                <a:latin typeface="Calibri" pitchFamily="34" charset="0"/>
              </a:rPr>
              <a:t>b</a:t>
            </a:r>
            <a:r>
              <a:rPr lang="en-US" sz="3200">
                <a:latin typeface="Calibri" pitchFamily="34" charset="0"/>
              </a:rPr>
              <a:t>H</a:t>
            </a:r>
            <a:r>
              <a:rPr lang="en-US" sz="3200" baseline="-25000">
                <a:latin typeface="Calibri" pitchFamily="34" charset="0"/>
              </a:rPr>
              <a:t>2</a:t>
            </a:r>
            <a:r>
              <a:rPr lang="en-US" sz="3200">
                <a:latin typeface="Calibri" pitchFamily="34" charset="0"/>
              </a:rPr>
              <a:t>SO</a:t>
            </a:r>
            <a:r>
              <a:rPr lang="en-US" sz="3200" baseline="-25000">
                <a:latin typeface="Calibri" pitchFamily="34" charset="0"/>
              </a:rPr>
              <a:t>4                          </a:t>
            </a:r>
            <a:r>
              <a:rPr lang="en-US" sz="3200" u="sng">
                <a:latin typeface="Calibri" pitchFamily="34" charset="0"/>
              </a:rPr>
              <a:t>c</a:t>
            </a:r>
            <a:r>
              <a:rPr lang="en-US" sz="3200">
                <a:latin typeface="Calibri" pitchFamily="34" charset="0"/>
              </a:rPr>
              <a:t>CaSO</a:t>
            </a:r>
            <a:r>
              <a:rPr lang="en-US" sz="3200" baseline="-25000">
                <a:latin typeface="Calibri" pitchFamily="34" charset="0"/>
              </a:rPr>
              <a:t>4</a:t>
            </a:r>
            <a:r>
              <a:rPr lang="en-US" sz="3200">
                <a:latin typeface="Calibri" pitchFamily="34" charset="0"/>
              </a:rPr>
              <a:t>+ </a:t>
            </a:r>
            <a:r>
              <a:rPr lang="en-US" sz="3200" u="sng">
                <a:latin typeface="Calibri" pitchFamily="34" charset="0"/>
              </a:rPr>
              <a:t>d</a:t>
            </a:r>
            <a:r>
              <a:rPr lang="en-US" sz="3200">
                <a:latin typeface="Calibri" pitchFamily="34" charset="0"/>
              </a:rPr>
              <a:t>H</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p>
          <a:p>
            <a:pPr marL="342900" indent="-342900">
              <a:lnSpc>
                <a:spcPct val="150000"/>
              </a:lnSpc>
              <a:spcBef>
                <a:spcPct val="20000"/>
              </a:spcBef>
            </a:pPr>
            <a:r>
              <a:rPr lang="en-US" sz="3200">
                <a:latin typeface="Calibri" pitchFamily="34" charset="0"/>
              </a:rPr>
              <a:t> </a:t>
            </a:r>
            <a:r>
              <a:rPr lang="en-US" sz="3600" b="1">
                <a:latin typeface="Calibri" pitchFamily="34" charset="0"/>
              </a:rPr>
              <a:t>eq. 1</a:t>
            </a:r>
            <a:r>
              <a:rPr lang="en-US" sz="3200">
                <a:latin typeface="Calibri" pitchFamily="34" charset="0"/>
              </a:rPr>
              <a:t>: 3a = 1c</a:t>
            </a:r>
          </a:p>
          <a:p>
            <a:pPr marL="342900" indent="-342900">
              <a:spcBef>
                <a:spcPct val="20000"/>
              </a:spcBef>
            </a:pPr>
            <a:r>
              <a:rPr lang="en-US" sz="3200">
                <a:latin typeface="Calibri" pitchFamily="34" charset="0"/>
              </a:rPr>
              <a:t> </a:t>
            </a:r>
            <a:r>
              <a:rPr lang="en-US" sz="3600" b="1">
                <a:latin typeface="Calibri" pitchFamily="34" charset="0"/>
              </a:rPr>
              <a:t>eq. 2:</a:t>
            </a:r>
            <a:r>
              <a:rPr lang="en-US" sz="3200">
                <a:latin typeface="Calibri" pitchFamily="34" charset="0"/>
              </a:rPr>
              <a:t> 2a = 1d   </a:t>
            </a:r>
          </a:p>
          <a:p>
            <a:pPr marL="342900" indent="-342900">
              <a:spcBef>
                <a:spcPct val="20000"/>
              </a:spcBef>
            </a:pPr>
            <a:r>
              <a:rPr lang="en-US" sz="3200">
                <a:latin typeface="Calibri" pitchFamily="34" charset="0"/>
              </a:rPr>
              <a:t> </a:t>
            </a:r>
            <a:r>
              <a:rPr lang="en-US" sz="3600" b="1">
                <a:latin typeface="Calibri" pitchFamily="34" charset="0"/>
              </a:rPr>
              <a:t>eq. 3:</a:t>
            </a:r>
            <a:r>
              <a:rPr lang="en-US" sz="3200">
                <a:latin typeface="Calibri" pitchFamily="34" charset="0"/>
              </a:rPr>
              <a:t>  8a + 4b  = 4c + 4d</a:t>
            </a:r>
            <a:r>
              <a:rPr lang="en-US" sz="3200">
                <a:solidFill>
                  <a:srgbClr val="FF3300"/>
                </a:solidFill>
                <a:latin typeface="Calibri" pitchFamily="34" charset="0"/>
              </a:rPr>
              <a:t> =&gt;</a:t>
            </a:r>
            <a:r>
              <a:rPr lang="en-US" sz="3200">
                <a:latin typeface="Calibri" pitchFamily="34" charset="0"/>
              </a:rPr>
              <a:t> 2a + b  = c + d </a:t>
            </a:r>
          </a:p>
          <a:p>
            <a:pPr marL="342900" indent="-342900">
              <a:spcBef>
                <a:spcPct val="20000"/>
              </a:spcBef>
            </a:pPr>
            <a:r>
              <a:rPr lang="en-US" sz="3200">
                <a:latin typeface="Calibri" pitchFamily="34" charset="0"/>
              </a:rPr>
              <a:t> </a:t>
            </a:r>
            <a:r>
              <a:rPr lang="en-US" sz="3600" b="1">
                <a:latin typeface="Calibri" pitchFamily="34" charset="0"/>
              </a:rPr>
              <a:t>eq. 4:</a:t>
            </a:r>
            <a:r>
              <a:rPr lang="en-US" sz="3200">
                <a:latin typeface="Calibri" pitchFamily="34" charset="0"/>
              </a:rPr>
              <a:t>  2b = 3d   </a:t>
            </a:r>
          </a:p>
          <a:p>
            <a:pPr marL="342900" indent="-342900">
              <a:spcBef>
                <a:spcPct val="20000"/>
              </a:spcBef>
            </a:pPr>
            <a:r>
              <a:rPr lang="en-US" sz="3200">
                <a:latin typeface="Calibri" pitchFamily="34" charset="0"/>
              </a:rPr>
              <a:t> </a:t>
            </a:r>
            <a:r>
              <a:rPr lang="en-US" sz="3600" b="1">
                <a:latin typeface="Calibri" pitchFamily="34" charset="0"/>
              </a:rPr>
              <a:t>eq. 5:</a:t>
            </a:r>
            <a:r>
              <a:rPr lang="en-US" sz="3200">
                <a:latin typeface="Calibri" pitchFamily="34" charset="0"/>
              </a:rPr>
              <a:t>  1b = 1c</a:t>
            </a:r>
          </a:p>
        </p:txBody>
      </p:sp>
      <p:sp>
        <p:nvSpPr>
          <p:cNvPr id="6" name="Right Arrow 5"/>
          <p:cNvSpPr/>
          <p:nvPr/>
        </p:nvSpPr>
        <p:spPr>
          <a:xfrm>
            <a:off x="4191000" y="27432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669" name="AutoShape 14"/>
          <p:cNvSpPr>
            <a:spLocks noChangeArrowheads="1"/>
          </p:cNvSpPr>
          <p:nvPr/>
        </p:nvSpPr>
        <p:spPr bwMode="auto">
          <a:xfrm>
            <a:off x="5029200" y="3124200"/>
            <a:ext cx="1752600" cy="1524000"/>
          </a:xfrm>
          <a:prstGeom prst="cloudCallout">
            <a:avLst>
              <a:gd name="adj1" fmla="val -43750"/>
              <a:gd name="adj2" fmla="val 70000"/>
            </a:avLst>
          </a:prstGeom>
          <a:noFill/>
          <a:ln w="9525">
            <a:solidFill>
              <a:schemeClr val="tx1"/>
            </a:solidFill>
            <a:round/>
            <a:headEnd/>
            <a:tailEnd/>
          </a:ln>
        </p:spPr>
        <p:txBody>
          <a:bodyPr/>
          <a:lstStyle/>
          <a:p>
            <a:pPr algn="ctr"/>
            <a:endParaRPr lang="en-US"/>
          </a:p>
        </p:txBody>
      </p:sp>
      <p:sp>
        <p:nvSpPr>
          <p:cNvPr id="113670" name="Text Box 15"/>
          <p:cNvSpPr txBox="1">
            <a:spLocks noChangeArrowheads="1"/>
          </p:cNvSpPr>
          <p:nvPr/>
        </p:nvSpPr>
        <p:spPr bwMode="auto">
          <a:xfrm>
            <a:off x="5318125" y="3236913"/>
            <a:ext cx="1311275" cy="1190625"/>
          </a:xfrm>
          <a:prstGeom prst="rect">
            <a:avLst/>
          </a:prstGeom>
          <a:noFill/>
          <a:ln w="9525">
            <a:noFill/>
            <a:miter lim="800000"/>
            <a:headEnd/>
            <a:tailEnd/>
          </a:ln>
        </p:spPr>
        <p:txBody>
          <a:bodyPr>
            <a:spAutoFit/>
          </a:bodyPr>
          <a:lstStyle/>
          <a:p>
            <a:r>
              <a:rPr lang="en-US"/>
              <a:t>Divide by the least common factor </a:t>
            </a:r>
            <a:r>
              <a:rPr lang="en-US" b="1"/>
              <a:t>4</a:t>
            </a:r>
            <a:endParaRPr lang="en-US"/>
          </a:p>
        </p:txBody>
      </p:sp>
    </p:spTree>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p:txBody>
          <a:bodyPr/>
          <a:lstStyle/>
          <a:p>
            <a:pPr eaLnBrk="1" hangingPunct="1"/>
            <a:r>
              <a:rPr lang="en-US" smtClean="0"/>
              <a:t>Systems of Equations</a:t>
            </a:r>
          </a:p>
        </p:txBody>
      </p:sp>
      <p:sp>
        <p:nvSpPr>
          <p:cNvPr id="114690" name="Rectangle 3"/>
          <p:cNvSpPr>
            <a:spLocks noGrp="1" noChangeArrowheads="1"/>
          </p:cNvSpPr>
          <p:nvPr>
            <p:ph idx="4294967295"/>
          </p:nvPr>
        </p:nvSpPr>
        <p:spPr>
          <a:xfrm>
            <a:off x="457200" y="1600200"/>
            <a:ext cx="8229600" cy="5257800"/>
          </a:xfrm>
        </p:spPr>
        <p:txBody>
          <a:bodyPr/>
          <a:lstStyle/>
          <a:p>
            <a:pPr eaLnBrk="1" hangingPunct="1">
              <a:buFont typeface="Arial" charset="0"/>
              <a:buNone/>
            </a:pPr>
            <a:r>
              <a:rPr lang="en-US" smtClean="0"/>
              <a:t>Rewrite equation in simplified form:</a:t>
            </a:r>
          </a:p>
        </p:txBody>
      </p:sp>
      <p:sp>
        <p:nvSpPr>
          <p:cNvPr id="114691" name="Rectangle 3"/>
          <p:cNvSpPr>
            <a:spLocks noChangeArrowheads="1"/>
          </p:cNvSpPr>
          <p:nvPr/>
        </p:nvSpPr>
        <p:spPr bwMode="auto">
          <a:xfrm>
            <a:off x="533400" y="2362200"/>
            <a:ext cx="8229600" cy="4038600"/>
          </a:xfrm>
          <a:prstGeom prst="rect">
            <a:avLst/>
          </a:prstGeom>
          <a:noFill/>
          <a:ln w="9525">
            <a:noFill/>
            <a:miter lim="800000"/>
            <a:headEnd/>
            <a:tailEnd/>
          </a:ln>
        </p:spPr>
        <p:txBody>
          <a:bodyPr/>
          <a:lstStyle/>
          <a:p>
            <a:pPr marL="342900" indent="-342900">
              <a:lnSpc>
                <a:spcPct val="150000"/>
              </a:lnSpc>
              <a:spcBef>
                <a:spcPct val="20000"/>
              </a:spcBef>
            </a:pPr>
            <a:r>
              <a:rPr lang="en-US" sz="3200" u="sng">
                <a:latin typeface="Calibri" pitchFamily="34" charset="0"/>
              </a:rPr>
              <a:t>a</a:t>
            </a:r>
            <a:r>
              <a:rPr lang="en-US" sz="3200">
                <a:latin typeface="Calibri" pitchFamily="34" charset="0"/>
              </a:rPr>
              <a:t>Ca</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r>
              <a:rPr lang="en-US" sz="3200">
                <a:latin typeface="Calibri" pitchFamily="34" charset="0"/>
              </a:rPr>
              <a:t>)</a:t>
            </a:r>
            <a:r>
              <a:rPr lang="en-US" sz="3200" baseline="-25000">
                <a:latin typeface="Calibri" pitchFamily="34" charset="0"/>
              </a:rPr>
              <a:t>2</a:t>
            </a:r>
            <a:r>
              <a:rPr lang="en-US" sz="3200">
                <a:latin typeface="Calibri" pitchFamily="34" charset="0"/>
              </a:rPr>
              <a:t> + </a:t>
            </a:r>
            <a:r>
              <a:rPr lang="en-US" sz="3200" u="sng">
                <a:latin typeface="Calibri" pitchFamily="34" charset="0"/>
              </a:rPr>
              <a:t>b</a:t>
            </a:r>
            <a:r>
              <a:rPr lang="en-US" sz="3200">
                <a:latin typeface="Calibri" pitchFamily="34" charset="0"/>
              </a:rPr>
              <a:t>H</a:t>
            </a:r>
            <a:r>
              <a:rPr lang="en-US" sz="3200" baseline="-25000">
                <a:latin typeface="Calibri" pitchFamily="34" charset="0"/>
              </a:rPr>
              <a:t>2</a:t>
            </a:r>
            <a:r>
              <a:rPr lang="en-US" sz="3200">
                <a:latin typeface="Calibri" pitchFamily="34" charset="0"/>
              </a:rPr>
              <a:t>SO</a:t>
            </a:r>
            <a:r>
              <a:rPr lang="en-US" sz="3200" baseline="-25000">
                <a:latin typeface="Calibri" pitchFamily="34" charset="0"/>
              </a:rPr>
              <a:t>4                          </a:t>
            </a:r>
            <a:r>
              <a:rPr lang="en-US" sz="3200" u="sng">
                <a:latin typeface="Calibri" pitchFamily="34" charset="0"/>
              </a:rPr>
              <a:t>c</a:t>
            </a:r>
            <a:r>
              <a:rPr lang="en-US" sz="3200">
                <a:latin typeface="Calibri" pitchFamily="34" charset="0"/>
              </a:rPr>
              <a:t>CaSO</a:t>
            </a:r>
            <a:r>
              <a:rPr lang="en-US" sz="3200" baseline="-25000">
                <a:latin typeface="Calibri" pitchFamily="34" charset="0"/>
              </a:rPr>
              <a:t>4</a:t>
            </a:r>
            <a:r>
              <a:rPr lang="en-US" sz="3200">
                <a:latin typeface="Calibri" pitchFamily="34" charset="0"/>
              </a:rPr>
              <a:t>+ </a:t>
            </a:r>
            <a:r>
              <a:rPr lang="en-US" sz="3200" u="sng">
                <a:latin typeface="Calibri" pitchFamily="34" charset="0"/>
              </a:rPr>
              <a:t>d</a:t>
            </a:r>
            <a:r>
              <a:rPr lang="en-US" sz="3200">
                <a:latin typeface="Calibri" pitchFamily="34" charset="0"/>
              </a:rPr>
              <a:t>H</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p>
          <a:p>
            <a:pPr marL="342900" indent="-342900">
              <a:lnSpc>
                <a:spcPct val="150000"/>
              </a:lnSpc>
              <a:spcBef>
                <a:spcPct val="20000"/>
              </a:spcBef>
            </a:pPr>
            <a:r>
              <a:rPr lang="en-US" sz="3600" b="1">
                <a:latin typeface="Calibri" pitchFamily="34" charset="0"/>
              </a:rPr>
              <a:t>eq. 5:</a:t>
            </a:r>
            <a:r>
              <a:rPr lang="en-US" sz="3200">
                <a:latin typeface="Calibri" pitchFamily="34" charset="0"/>
              </a:rPr>
              <a:t>  b = c		</a:t>
            </a:r>
          </a:p>
          <a:p>
            <a:pPr marL="342900" indent="-342900">
              <a:lnSpc>
                <a:spcPct val="150000"/>
              </a:lnSpc>
              <a:spcBef>
                <a:spcPct val="20000"/>
              </a:spcBef>
            </a:pPr>
            <a:r>
              <a:rPr lang="en-US" sz="3600" b="1">
                <a:latin typeface="Calibri" pitchFamily="34" charset="0"/>
              </a:rPr>
              <a:t>eq. 1</a:t>
            </a:r>
            <a:r>
              <a:rPr lang="en-US" sz="3200">
                <a:latin typeface="Calibri" pitchFamily="34" charset="0"/>
              </a:rPr>
              <a:t>: a = 1c</a:t>
            </a:r>
          </a:p>
          <a:p>
            <a:pPr marL="342900" indent="-342900">
              <a:lnSpc>
                <a:spcPct val="150000"/>
              </a:lnSpc>
              <a:spcBef>
                <a:spcPct val="20000"/>
              </a:spcBef>
            </a:pPr>
            <a:r>
              <a:rPr lang="en-US" sz="3600" b="1">
                <a:latin typeface="Calibri" pitchFamily="34" charset="0"/>
              </a:rPr>
              <a:t>eq. 4:</a:t>
            </a:r>
            <a:r>
              <a:rPr lang="en-US" sz="3200">
                <a:latin typeface="Calibri" pitchFamily="34" charset="0"/>
              </a:rPr>
              <a:t>  d= 2b = 2c</a:t>
            </a:r>
          </a:p>
          <a:p>
            <a:pPr marL="342900" indent="-342900">
              <a:spcBef>
                <a:spcPct val="20000"/>
              </a:spcBef>
            </a:pPr>
            <a:r>
              <a:rPr lang="en-US" sz="3200">
                <a:latin typeface="Calibri" pitchFamily="34" charset="0"/>
              </a:rPr>
              <a:t> </a:t>
            </a:r>
          </a:p>
          <a:p>
            <a:pPr marL="342900" indent="-342900">
              <a:spcBef>
                <a:spcPct val="20000"/>
              </a:spcBef>
            </a:pPr>
            <a:r>
              <a:rPr lang="en-US" sz="3200">
                <a:latin typeface="Calibri" pitchFamily="34" charset="0"/>
              </a:rPr>
              <a:t> </a:t>
            </a:r>
          </a:p>
        </p:txBody>
      </p:sp>
      <p:sp>
        <p:nvSpPr>
          <p:cNvPr id="6" name="Right Arrow 5"/>
          <p:cNvSpPr/>
          <p:nvPr/>
        </p:nvSpPr>
        <p:spPr>
          <a:xfrm>
            <a:off x="4191000" y="27432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693" name="Line 8"/>
          <p:cNvSpPr>
            <a:spLocks noChangeShapeType="1"/>
          </p:cNvSpPr>
          <p:nvPr/>
        </p:nvSpPr>
        <p:spPr bwMode="auto">
          <a:xfrm>
            <a:off x="2209800" y="4876800"/>
            <a:ext cx="533400" cy="0"/>
          </a:xfrm>
          <a:prstGeom prst="line">
            <a:avLst/>
          </a:prstGeom>
          <a:noFill/>
          <a:ln w="28575">
            <a:solidFill>
              <a:schemeClr val="tx1"/>
            </a:solidFill>
            <a:round/>
            <a:headEnd/>
            <a:tailEnd/>
          </a:ln>
        </p:spPr>
        <p:txBody>
          <a:bodyPr/>
          <a:lstStyle/>
          <a:p>
            <a:endParaRPr lang="en-US"/>
          </a:p>
        </p:txBody>
      </p:sp>
      <p:sp>
        <p:nvSpPr>
          <p:cNvPr id="114694" name="Text Box 9"/>
          <p:cNvSpPr txBox="1">
            <a:spLocks noChangeArrowheads="1"/>
          </p:cNvSpPr>
          <p:nvPr/>
        </p:nvSpPr>
        <p:spPr bwMode="auto">
          <a:xfrm>
            <a:off x="2209800" y="4800600"/>
            <a:ext cx="382588" cy="519113"/>
          </a:xfrm>
          <a:prstGeom prst="rect">
            <a:avLst/>
          </a:prstGeom>
          <a:noFill/>
          <a:ln w="9525">
            <a:noFill/>
            <a:miter lim="800000"/>
            <a:headEnd/>
            <a:tailEnd/>
          </a:ln>
        </p:spPr>
        <p:txBody>
          <a:bodyPr wrap="none">
            <a:spAutoFit/>
          </a:bodyPr>
          <a:lstStyle/>
          <a:p>
            <a:r>
              <a:rPr lang="en-US" sz="2800" dirty="0"/>
              <a:t>3</a:t>
            </a:r>
          </a:p>
        </p:txBody>
      </p:sp>
      <p:sp>
        <p:nvSpPr>
          <p:cNvPr id="114695" name="Text Box 10"/>
          <p:cNvSpPr txBox="1">
            <a:spLocks noChangeArrowheads="1"/>
          </p:cNvSpPr>
          <p:nvPr/>
        </p:nvSpPr>
        <p:spPr bwMode="auto">
          <a:xfrm>
            <a:off x="2284413" y="5715000"/>
            <a:ext cx="382587" cy="519113"/>
          </a:xfrm>
          <a:prstGeom prst="rect">
            <a:avLst/>
          </a:prstGeom>
          <a:noFill/>
          <a:ln w="9525">
            <a:noFill/>
            <a:miter lim="800000"/>
            <a:headEnd/>
            <a:tailEnd/>
          </a:ln>
        </p:spPr>
        <p:txBody>
          <a:bodyPr wrap="none">
            <a:spAutoFit/>
          </a:bodyPr>
          <a:lstStyle/>
          <a:p>
            <a:r>
              <a:rPr lang="en-US" sz="2800"/>
              <a:t>3</a:t>
            </a:r>
          </a:p>
        </p:txBody>
      </p:sp>
      <p:sp>
        <p:nvSpPr>
          <p:cNvPr id="114696" name="Text Box 11"/>
          <p:cNvSpPr txBox="1">
            <a:spLocks noChangeArrowheads="1"/>
          </p:cNvSpPr>
          <p:nvPr/>
        </p:nvSpPr>
        <p:spPr bwMode="auto">
          <a:xfrm>
            <a:off x="3048000" y="5715000"/>
            <a:ext cx="382588" cy="519113"/>
          </a:xfrm>
          <a:prstGeom prst="rect">
            <a:avLst/>
          </a:prstGeom>
          <a:noFill/>
          <a:ln w="9525">
            <a:noFill/>
            <a:miter lim="800000"/>
            <a:headEnd/>
            <a:tailEnd/>
          </a:ln>
        </p:spPr>
        <p:txBody>
          <a:bodyPr wrap="none">
            <a:spAutoFit/>
          </a:bodyPr>
          <a:lstStyle/>
          <a:p>
            <a:r>
              <a:rPr lang="en-US" sz="2800"/>
              <a:t>3</a:t>
            </a:r>
          </a:p>
        </p:txBody>
      </p:sp>
      <p:sp>
        <p:nvSpPr>
          <p:cNvPr id="114697" name="Line 12"/>
          <p:cNvSpPr>
            <a:spLocks noChangeShapeType="1"/>
          </p:cNvSpPr>
          <p:nvPr/>
        </p:nvSpPr>
        <p:spPr bwMode="auto">
          <a:xfrm>
            <a:off x="3048000" y="5791200"/>
            <a:ext cx="533400" cy="0"/>
          </a:xfrm>
          <a:prstGeom prst="line">
            <a:avLst/>
          </a:prstGeom>
          <a:noFill/>
          <a:ln w="28575">
            <a:solidFill>
              <a:schemeClr val="tx1"/>
            </a:solidFill>
            <a:round/>
            <a:headEnd/>
            <a:tailEnd/>
          </a:ln>
        </p:spPr>
        <p:txBody>
          <a:bodyPr/>
          <a:lstStyle/>
          <a:p>
            <a:endParaRPr lang="en-US"/>
          </a:p>
        </p:txBody>
      </p:sp>
      <p:sp>
        <p:nvSpPr>
          <p:cNvPr id="114698" name="Line 13"/>
          <p:cNvSpPr>
            <a:spLocks noChangeShapeType="1"/>
          </p:cNvSpPr>
          <p:nvPr/>
        </p:nvSpPr>
        <p:spPr bwMode="auto">
          <a:xfrm>
            <a:off x="2209800" y="5791200"/>
            <a:ext cx="533400" cy="0"/>
          </a:xfrm>
          <a:prstGeom prst="line">
            <a:avLst/>
          </a:prstGeom>
          <a:noFill/>
          <a:ln w="28575">
            <a:solidFill>
              <a:schemeClr val="tx1"/>
            </a:solidFill>
            <a:round/>
            <a:headEnd/>
            <a:tailEnd/>
          </a:ln>
        </p:spPr>
        <p:txBody>
          <a:bodyPr/>
          <a:lstStyle/>
          <a:p>
            <a:endParaRPr lang="en-US"/>
          </a:p>
        </p:txBody>
      </p:sp>
    </p:spTree>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ChangeArrowheads="1"/>
          </p:cNvSpPr>
          <p:nvPr>
            <p:ph type="title" idx="4294967295"/>
          </p:nvPr>
        </p:nvSpPr>
        <p:spPr/>
        <p:txBody>
          <a:bodyPr/>
          <a:lstStyle/>
          <a:p>
            <a:pPr eaLnBrk="1" hangingPunct="1"/>
            <a:r>
              <a:rPr lang="en-US" sz="3200" dirty="0" smtClean="0"/>
              <a:t>Ca</a:t>
            </a:r>
            <a:r>
              <a:rPr lang="en-US" sz="3200" baseline="-25000" dirty="0" smtClean="0"/>
              <a:t>3</a:t>
            </a:r>
            <a:r>
              <a:rPr lang="en-US" sz="3200" dirty="0" smtClean="0"/>
              <a:t>(PO</a:t>
            </a:r>
            <a:r>
              <a:rPr lang="en-US" sz="3200" baseline="-25000" dirty="0" smtClean="0"/>
              <a:t>4</a:t>
            </a:r>
            <a:r>
              <a:rPr lang="en-US" sz="3200" dirty="0" smtClean="0"/>
              <a:t>)</a:t>
            </a:r>
            <a:r>
              <a:rPr lang="en-US" sz="3200" baseline="-25000" dirty="0" smtClean="0"/>
              <a:t>2</a:t>
            </a:r>
            <a:r>
              <a:rPr lang="en-US" sz="3200" dirty="0" smtClean="0"/>
              <a:t> + H</a:t>
            </a:r>
            <a:r>
              <a:rPr lang="en-US" sz="3200" baseline="-25000" dirty="0" smtClean="0"/>
              <a:t>2</a:t>
            </a:r>
            <a:r>
              <a:rPr lang="en-US" sz="3200" dirty="0" smtClean="0"/>
              <a:t>SO</a:t>
            </a:r>
            <a:r>
              <a:rPr lang="en-US" sz="3200" baseline="-25000" dirty="0" smtClean="0"/>
              <a:t>4                   </a:t>
            </a:r>
            <a:r>
              <a:rPr lang="en-US" sz="3200" baseline="-25000" dirty="0" smtClean="0"/>
              <a:t> </a:t>
            </a:r>
            <a:r>
              <a:rPr lang="en-US" sz="3200" dirty="0" smtClean="0"/>
              <a:t>CaSO</a:t>
            </a:r>
            <a:r>
              <a:rPr lang="en-US" sz="3200" baseline="-25000" dirty="0" smtClean="0"/>
              <a:t>4</a:t>
            </a:r>
            <a:r>
              <a:rPr lang="en-US" sz="3200" dirty="0" smtClean="0"/>
              <a:t>+ H</a:t>
            </a:r>
            <a:r>
              <a:rPr lang="en-US" sz="3200" baseline="-25000" dirty="0" smtClean="0"/>
              <a:t>3</a:t>
            </a:r>
            <a:r>
              <a:rPr lang="en-US" sz="3200" dirty="0" smtClean="0"/>
              <a:t>PO</a:t>
            </a:r>
            <a:r>
              <a:rPr lang="en-US" sz="3200" baseline="-25000" dirty="0" smtClean="0"/>
              <a:t>4</a:t>
            </a:r>
            <a:r>
              <a:rPr lang="en-US" sz="4800" baseline="-25000" dirty="0" smtClean="0"/>
              <a:t/>
            </a:r>
            <a:br>
              <a:rPr lang="en-US" sz="4800" baseline="-25000" dirty="0" smtClean="0"/>
            </a:br>
            <a:endParaRPr lang="en-US" sz="4800" baseline="-25000" dirty="0" smtClean="0"/>
          </a:p>
        </p:txBody>
      </p:sp>
      <p:sp>
        <p:nvSpPr>
          <p:cNvPr id="115714" name="Rectangle 3"/>
          <p:cNvSpPr>
            <a:spLocks noGrp="1" noChangeArrowheads="1"/>
          </p:cNvSpPr>
          <p:nvPr>
            <p:ph idx="4294967295"/>
          </p:nvPr>
        </p:nvSpPr>
        <p:spPr/>
        <p:txBody>
          <a:bodyPr/>
          <a:lstStyle/>
          <a:p>
            <a:pPr eaLnBrk="1" hangingPunct="1"/>
            <a:r>
              <a:rPr lang="en-US" dirty="0" smtClean="0"/>
              <a:t>Solve equation for chosen variable. For this example we are solving for </a:t>
            </a:r>
            <a:r>
              <a:rPr lang="en-US" dirty="0" smtClean="0">
                <a:solidFill>
                  <a:srgbClr val="FF3300"/>
                </a:solidFill>
              </a:rPr>
              <a:t>c</a:t>
            </a:r>
            <a:r>
              <a:rPr lang="en-US" dirty="0" smtClean="0"/>
              <a:t>.  Once receiving a solution place it in the solution column.  </a:t>
            </a:r>
          </a:p>
          <a:p>
            <a:pPr eaLnBrk="1" hangingPunct="1">
              <a:buFontTx/>
              <a:buNone/>
            </a:pPr>
            <a:endParaRPr lang="en-US" sz="4400" baseline="-25000" dirty="0" smtClean="0"/>
          </a:p>
          <a:p>
            <a:pPr eaLnBrk="1" hangingPunct="1"/>
            <a:endParaRPr lang="en-US" sz="4400" dirty="0" smtClean="0"/>
          </a:p>
        </p:txBody>
      </p:sp>
      <p:sp>
        <p:nvSpPr>
          <p:cNvPr id="115715" name="TextBox 4"/>
          <p:cNvSpPr txBox="1">
            <a:spLocks noChangeArrowheads="1"/>
          </p:cNvSpPr>
          <p:nvPr/>
        </p:nvSpPr>
        <p:spPr bwMode="auto">
          <a:xfrm>
            <a:off x="4495800" y="3352800"/>
            <a:ext cx="3962400" cy="4850559"/>
          </a:xfrm>
          <a:prstGeom prst="rect">
            <a:avLst/>
          </a:prstGeom>
          <a:noFill/>
          <a:ln w="9525">
            <a:noFill/>
            <a:miter lim="800000"/>
            <a:headEnd/>
            <a:tailEnd/>
          </a:ln>
        </p:spPr>
        <p:txBody>
          <a:bodyPr>
            <a:spAutoFit/>
          </a:bodyPr>
          <a:lstStyle/>
          <a:p>
            <a:pPr algn="ctr"/>
            <a:r>
              <a:rPr lang="en-US" sz="3600" u="sng" dirty="0"/>
              <a:t>Solutions</a:t>
            </a:r>
            <a:r>
              <a:rPr lang="en-US" sz="3600" dirty="0"/>
              <a:t>:</a:t>
            </a:r>
          </a:p>
          <a:p>
            <a:r>
              <a:rPr lang="en-US" sz="3600" dirty="0"/>
              <a:t>b = c	</a:t>
            </a:r>
          </a:p>
          <a:p>
            <a:r>
              <a:rPr lang="en-US" sz="3600" dirty="0" smtClean="0"/>
              <a:t>	</a:t>
            </a:r>
          </a:p>
          <a:p>
            <a:r>
              <a:rPr lang="en-US" sz="3600" dirty="0" smtClean="0"/>
              <a:t>a </a:t>
            </a:r>
            <a:r>
              <a:rPr lang="en-US" sz="3600" dirty="0"/>
              <a:t>= </a:t>
            </a:r>
            <a:r>
              <a:rPr lang="en-US" sz="3600" dirty="0" smtClean="0"/>
              <a:t>1c</a:t>
            </a:r>
            <a:endParaRPr lang="en-US" sz="3600" dirty="0"/>
          </a:p>
          <a:p>
            <a:endParaRPr lang="en-US" sz="3600" dirty="0"/>
          </a:p>
          <a:p>
            <a:pPr>
              <a:lnSpc>
                <a:spcPct val="150000"/>
              </a:lnSpc>
              <a:spcBef>
                <a:spcPct val="20000"/>
              </a:spcBef>
            </a:pPr>
            <a:endParaRPr lang="en-US" sz="3600" dirty="0"/>
          </a:p>
          <a:p>
            <a:endParaRPr lang="en-US" sz="3600" dirty="0"/>
          </a:p>
          <a:p>
            <a:r>
              <a:rPr lang="en-US" sz="3200" dirty="0">
                <a:solidFill>
                  <a:srgbClr val="FF3300"/>
                </a:solidFill>
              </a:rPr>
              <a:t>             </a:t>
            </a:r>
          </a:p>
        </p:txBody>
      </p:sp>
      <p:cxnSp>
        <p:nvCxnSpPr>
          <p:cNvPr id="13" name="Straight Connector 12"/>
          <p:cNvCxnSpPr/>
          <p:nvPr/>
        </p:nvCxnSpPr>
        <p:spPr>
          <a:xfrm rot="5400000">
            <a:off x="2516188" y="5029200"/>
            <a:ext cx="3656012" cy="1588"/>
          </a:xfrm>
          <a:prstGeom prst="line">
            <a:avLst/>
          </a:prstGeom>
          <a:ln w="571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Right Arrow 5"/>
          <p:cNvSpPr/>
          <p:nvPr/>
        </p:nvSpPr>
        <p:spPr>
          <a:xfrm>
            <a:off x="5181600" y="4572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ine 8"/>
          <p:cNvSpPr>
            <a:spLocks noChangeShapeType="1"/>
          </p:cNvSpPr>
          <p:nvPr/>
        </p:nvSpPr>
        <p:spPr bwMode="auto">
          <a:xfrm>
            <a:off x="5334000" y="5500687"/>
            <a:ext cx="533400" cy="0"/>
          </a:xfrm>
          <a:prstGeom prst="line">
            <a:avLst/>
          </a:prstGeom>
          <a:noFill/>
          <a:ln w="28575">
            <a:solidFill>
              <a:schemeClr val="tx1"/>
            </a:solidFill>
            <a:round/>
            <a:headEnd/>
            <a:tailEnd/>
          </a:ln>
        </p:spPr>
        <p:txBody>
          <a:bodyPr/>
          <a:lstStyle/>
          <a:p>
            <a:endParaRPr lang="en-US"/>
          </a:p>
        </p:txBody>
      </p:sp>
      <p:sp>
        <p:nvSpPr>
          <p:cNvPr id="8" name="Text Box 9"/>
          <p:cNvSpPr txBox="1">
            <a:spLocks noChangeArrowheads="1"/>
          </p:cNvSpPr>
          <p:nvPr/>
        </p:nvSpPr>
        <p:spPr bwMode="auto">
          <a:xfrm>
            <a:off x="5257800" y="5424487"/>
            <a:ext cx="441146" cy="646331"/>
          </a:xfrm>
          <a:prstGeom prst="rect">
            <a:avLst/>
          </a:prstGeom>
          <a:noFill/>
          <a:ln w="9525">
            <a:noFill/>
            <a:miter lim="800000"/>
            <a:headEnd/>
            <a:tailEnd/>
          </a:ln>
        </p:spPr>
        <p:txBody>
          <a:bodyPr wrap="none">
            <a:spAutoFit/>
          </a:bodyPr>
          <a:lstStyle/>
          <a:p>
            <a:r>
              <a:rPr lang="en-US" sz="3600" dirty="0"/>
              <a:t>3</a:t>
            </a:r>
          </a:p>
        </p:txBody>
      </p:sp>
      <p:sp>
        <p:nvSpPr>
          <p:cNvPr id="10" name="TextBox 9"/>
          <p:cNvSpPr txBox="1"/>
          <p:nvPr/>
        </p:nvSpPr>
        <p:spPr>
          <a:xfrm>
            <a:off x="6477000" y="4114800"/>
            <a:ext cx="2667000" cy="923330"/>
          </a:xfrm>
          <a:prstGeom prst="rect">
            <a:avLst/>
          </a:prstGeom>
          <a:noFill/>
        </p:spPr>
        <p:txBody>
          <a:bodyPr wrap="square" rtlCol="0">
            <a:spAutoFit/>
          </a:bodyPr>
          <a:lstStyle/>
          <a:p>
            <a:r>
              <a:rPr lang="en-US" sz="3600" dirty="0" smtClean="0"/>
              <a:t>d= 2b = 2c</a:t>
            </a:r>
          </a:p>
          <a:p>
            <a:endParaRPr lang="en-US" dirty="0"/>
          </a:p>
        </p:txBody>
      </p:sp>
      <p:sp>
        <p:nvSpPr>
          <p:cNvPr id="11" name="Line 8"/>
          <p:cNvSpPr>
            <a:spLocks noChangeShapeType="1"/>
          </p:cNvSpPr>
          <p:nvPr/>
        </p:nvSpPr>
        <p:spPr bwMode="auto">
          <a:xfrm>
            <a:off x="7239000" y="4648200"/>
            <a:ext cx="533400" cy="0"/>
          </a:xfrm>
          <a:prstGeom prst="line">
            <a:avLst/>
          </a:prstGeom>
          <a:noFill/>
          <a:ln w="28575">
            <a:solidFill>
              <a:schemeClr val="tx1"/>
            </a:solidFill>
            <a:round/>
            <a:headEnd/>
            <a:tailEnd/>
          </a:ln>
        </p:spPr>
        <p:txBody>
          <a:bodyPr/>
          <a:lstStyle/>
          <a:p>
            <a:endParaRPr lang="en-US"/>
          </a:p>
        </p:txBody>
      </p:sp>
      <p:sp>
        <p:nvSpPr>
          <p:cNvPr id="12" name="Text Box 9"/>
          <p:cNvSpPr txBox="1">
            <a:spLocks noChangeArrowheads="1"/>
          </p:cNvSpPr>
          <p:nvPr/>
        </p:nvSpPr>
        <p:spPr bwMode="auto">
          <a:xfrm>
            <a:off x="7239000" y="4572000"/>
            <a:ext cx="441146" cy="646331"/>
          </a:xfrm>
          <a:prstGeom prst="rect">
            <a:avLst/>
          </a:prstGeom>
          <a:noFill/>
          <a:ln w="9525">
            <a:noFill/>
            <a:miter lim="800000"/>
            <a:headEnd/>
            <a:tailEnd/>
          </a:ln>
        </p:spPr>
        <p:txBody>
          <a:bodyPr wrap="none">
            <a:spAutoFit/>
          </a:bodyPr>
          <a:lstStyle/>
          <a:p>
            <a:r>
              <a:rPr lang="en-US" sz="3600" dirty="0"/>
              <a:t>3</a:t>
            </a:r>
          </a:p>
        </p:txBody>
      </p:sp>
      <p:sp>
        <p:nvSpPr>
          <p:cNvPr id="14" name="Line 8"/>
          <p:cNvSpPr>
            <a:spLocks noChangeShapeType="1"/>
          </p:cNvSpPr>
          <p:nvPr/>
        </p:nvSpPr>
        <p:spPr bwMode="auto">
          <a:xfrm>
            <a:off x="8153400" y="4648200"/>
            <a:ext cx="533400" cy="0"/>
          </a:xfrm>
          <a:prstGeom prst="line">
            <a:avLst/>
          </a:prstGeom>
          <a:noFill/>
          <a:ln w="28575">
            <a:solidFill>
              <a:schemeClr val="tx1"/>
            </a:solidFill>
            <a:round/>
            <a:headEnd/>
            <a:tailEnd/>
          </a:ln>
        </p:spPr>
        <p:txBody>
          <a:bodyPr/>
          <a:lstStyle/>
          <a:p>
            <a:endParaRPr lang="en-US"/>
          </a:p>
        </p:txBody>
      </p:sp>
      <p:sp>
        <p:nvSpPr>
          <p:cNvPr id="15" name="Text Box 9"/>
          <p:cNvSpPr txBox="1">
            <a:spLocks noChangeArrowheads="1"/>
          </p:cNvSpPr>
          <p:nvPr/>
        </p:nvSpPr>
        <p:spPr bwMode="auto">
          <a:xfrm>
            <a:off x="8153400" y="4572000"/>
            <a:ext cx="441146" cy="646331"/>
          </a:xfrm>
          <a:prstGeom prst="rect">
            <a:avLst/>
          </a:prstGeom>
          <a:noFill/>
          <a:ln w="9525">
            <a:noFill/>
            <a:miter lim="800000"/>
            <a:headEnd/>
            <a:tailEnd/>
          </a:ln>
        </p:spPr>
        <p:txBody>
          <a:bodyPr wrap="none">
            <a:spAutoFit/>
          </a:bodyPr>
          <a:lstStyle/>
          <a:p>
            <a:r>
              <a:rPr lang="en-US" sz="3600" dirty="0"/>
              <a:t>3</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3"/>
          <p:cNvSpPr>
            <a:spLocks noGrp="1" noChangeArrowheads="1"/>
          </p:cNvSpPr>
          <p:nvPr>
            <p:ph idx="4294967295"/>
          </p:nvPr>
        </p:nvSpPr>
        <p:spPr/>
        <p:txBody>
          <a:bodyPr/>
          <a:lstStyle/>
          <a:p>
            <a:pPr eaLnBrk="1" hangingPunct="1"/>
            <a:r>
              <a:rPr lang="en-US" smtClean="0"/>
              <a:t>Assign a numerical value to </a:t>
            </a:r>
            <a:r>
              <a:rPr lang="en-US" smtClean="0">
                <a:solidFill>
                  <a:srgbClr val="FF3300"/>
                </a:solidFill>
              </a:rPr>
              <a:t>c</a:t>
            </a:r>
            <a:r>
              <a:rPr lang="en-US" smtClean="0"/>
              <a:t> and substitute to find the value of the coefficient.</a:t>
            </a:r>
          </a:p>
          <a:p>
            <a:pPr eaLnBrk="1" hangingPunct="1">
              <a:buFontTx/>
              <a:buNone/>
            </a:pPr>
            <a:endParaRPr lang="en-US" smtClean="0"/>
          </a:p>
          <a:p>
            <a:pPr eaLnBrk="1" hangingPunct="1"/>
            <a:endParaRPr lang="en-US" sz="4800" smtClean="0"/>
          </a:p>
        </p:txBody>
      </p:sp>
      <p:sp>
        <p:nvSpPr>
          <p:cNvPr id="117762" name="TextBox 4"/>
          <p:cNvSpPr txBox="1">
            <a:spLocks noChangeArrowheads="1"/>
          </p:cNvSpPr>
          <p:nvPr/>
        </p:nvSpPr>
        <p:spPr bwMode="auto">
          <a:xfrm>
            <a:off x="609600" y="2667000"/>
            <a:ext cx="7848600" cy="4911725"/>
          </a:xfrm>
          <a:prstGeom prst="rect">
            <a:avLst/>
          </a:prstGeom>
          <a:noFill/>
          <a:ln w="9525">
            <a:noFill/>
            <a:miter lim="800000"/>
            <a:headEnd/>
            <a:tailEnd/>
          </a:ln>
        </p:spPr>
        <p:txBody>
          <a:bodyPr>
            <a:spAutoFit/>
          </a:bodyPr>
          <a:lstStyle/>
          <a:p>
            <a:r>
              <a:rPr lang="en-US" sz="3600"/>
              <a:t>If </a:t>
            </a:r>
            <a:r>
              <a:rPr lang="en-US" sz="3600">
                <a:solidFill>
                  <a:srgbClr val="FF3300"/>
                </a:solidFill>
              </a:rPr>
              <a:t>c</a:t>
            </a:r>
            <a:r>
              <a:rPr lang="en-US" sz="3600"/>
              <a:t>= 3 then;</a:t>
            </a:r>
          </a:p>
          <a:p>
            <a:endParaRPr lang="en-US" sz="3600"/>
          </a:p>
          <a:p>
            <a:r>
              <a:rPr lang="en-US" sz="3600"/>
              <a:t>a = 1 (3)  = 1      			</a:t>
            </a:r>
          </a:p>
          <a:p>
            <a:r>
              <a:rPr lang="en-US" sz="3600"/>
              <a:t>  </a:t>
            </a:r>
          </a:p>
          <a:p>
            <a:r>
              <a:rPr lang="en-US" sz="3600"/>
              <a:t>b = 3		      			</a:t>
            </a:r>
          </a:p>
          <a:p>
            <a:r>
              <a:rPr lang="en-US" sz="3600"/>
              <a:t>d = 2(3) =2 											</a:t>
            </a:r>
            <a:r>
              <a:rPr lang="en-US" sz="3200"/>
              <a:t>	</a:t>
            </a:r>
            <a:r>
              <a:rPr lang="en-US" sz="3200">
                <a:solidFill>
                  <a:srgbClr val="FF3300"/>
                </a:solidFill>
              </a:rPr>
              <a:t>				</a:t>
            </a:r>
            <a:endParaRPr lang="en-US" sz="3200"/>
          </a:p>
          <a:p>
            <a:r>
              <a:rPr lang="en-US" sz="3200">
                <a:solidFill>
                  <a:srgbClr val="FF3300"/>
                </a:solidFill>
              </a:rPr>
              <a:t>             </a:t>
            </a:r>
          </a:p>
        </p:txBody>
      </p:sp>
      <p:sp>
        <p:nvSpPr>
          <p:cNvPr id="117763" name="Text Box 7"/>
          <p:cNvSpPr txBox="1">
            <a:spLocks noChangeArrowheads="1"/>
          </p:cNvSpPr>
          <p:nvPr/>
        </p:nvSpPr>
        <p:spPr bwMode="auto">
          <a:xfrm>
            <a:off x="1390650" y="4311650"/>
            <a:ext cx="438150" cy="641350"/>
          </a:xfrm>
          <a:prstGeom prst="rect">
            <a:avLst/>
          </a:prstGeom>
          <a:noFill/>
          <a:ln w="9525">
            <a:noFill/>
            <a:miter lim="800000"/>
            <a:headEnd/>
            <a:tailEnd/>
          </a:ln>
        </p:spPr>
        <p:txBody>
          <a:bodyPr wrap="none">
            <a:spAutoFit/>
          </a:bodyPr>
          <a:lstStyle/>
          <a:p>
            <a:r>
              <a:rPr lang="en-US" sz="3600"/>
              <a:t>3</a:t>
            </a:r>
          </a:p>
        </p:txBody>
      </p:sp>
      <p:sp>
        <p:nvSpPr>
          <p:cNvPr id="117764" name="Text Box 9"/>
          <p:cNvSpPr txBox="1">
            <a:spLocks noChangeArrowheads="1"/>
          </p:cNvSpPr>
          <p:nvPr/>
        </p:nvSpPr>
        <p:spPr bwMode="auto">
          <a:xfrm>
            <a:off x="1390650" y="5997575"/>
            <a:ext cx="438150" cy="641350"/>
          </a:xfrm>
          <a:prstGeom prst="rect">
            <a:avLst/>
          </a:prstGeom>
          <a:noFill/>
          <a:ln w="9525">
            <a:noFill/>
            <a:miter lim="800000"/>
            <a:headEnd/>
            <a:tailEnd/>
          </a:ln>
        </p:spPr>
        <p:txBody>
          <a:bodyPr wrap="none">
            <a:spAutoFit/>
          </a:bodyPr>
          <a:lstStyle/>
          <a:p>
            <a:r>
              <a:rPr lang="en-US" sz="3600"/>
              <a:t>3</a:t>
            </a:r>
          </a:p>
        </p:txBody>
      </p:sp>
      <p:sp>
        <p:nvSpPr>
          <p:cNvPr id="117765" name="Line 10"/>
          <p:cNvSpPr>
            <a:spLocks noChangeShapeType="1"/>
          </p:cNvSpPr>
          <p:nvPr/>
        </p:nvSpPr>
        <p:spPr bwMode="auto">
          <a:xfrm>
            <a:off x="1371600" y="4419600"/>
            <a:ext cx="533400" cy="0"/>
          </a:xfrm>
          <a:prstGeom prst="line">
            <a:avLst/>
          </a:prstGeom>
          <a:noFill/>
          <a:ln w="28575">
            <a:solidFill>
              <a:schemeClr val="tx1"/>
            </a:solidFill>
            <a:round/>
            <a:headEnd/>
            <a:tailEnd/>
          </a:ln>
        </p:spPr>
        <p:txBody>
          <a:bodyPr/>
          <a:lstStyle/>
          <a:p>
            <a:endParaRPr lang="en-US"/>
          </a:p>
        </p:txBody>
      </p:sp>
      <p:sp>
        <p:nvSpPr>
          <p:cNvPr id="117766" name="Line 11"/>
          <p:cNvSpPr>
            <a:spLocks noChangeShapeType="1"/>
          </p:cNvSpPr>
          <p:nvPr/>
        </p:nvSpPr>
        <p:spPr bwMode="auto">
          <a:xfrm>
            <a:off x="1371600" y="6096000"/>
            <a:ext cx="533400" cy="0"/>
          </a:xfrm>
          <a:prstGeom prst="line">
            <a:avLst/>
          </a:prstGeom>
          <a:noFill/>
          <a:ln w="28575">
            <a:solidFill>
              <a:schemeClr val="tx1"/>
            </a:solidFill>
            <a:round/>
            <a:headEnd/>
            <a:tailEnd/>
          </a:ln>
        </p:spPr>
        <p:txBody>
          <a:bodyPr/>
          <a:lstStyle/>
          <a:p>
            <a:endParaRPr lang="en-US"/>
          </a:p>
        </p:txBody>
      </p:sp>
      <p:sp>
        <p:nvSpPr>
          <p:cNvPr id="117767" name="Text Box 14"/>
          <p:cNvSpPr txBox="1">
            <a:spLocks noChangeArrowheads="1"/>
          </p:cNvSpPr>
          <p:nvPr/>
        </p:nvSpPr>
        <p:spPr bwMode="auto">
          <a:xfrm>
            <a:off x="6324600" y="3200400"/>
            <a:ext cx="2057400" cy="2867025"/>
          </a:xfrm>
          <a:prstGeom prst="rect">
            <a:avLst/>
          </a:prstGeom>
          <a:noFill/>
          <a:ln w="28575">
            <a:solidFill>
              <a:schemeClr val="tx1"/>
            </a:solidFill>
            <a:miter lim="800000"/>
            <a:headEnd/>
            <a:tailEnd/>
          </a:ln>
        </p:spPr>
        <p:txBody>
          <a:bodyPr>
            <a:spAutoFit/>
          </a:bodyPr>
          <a:lstStyle/>
          <a:p>
            <a:pPr algn="ctr"/>
            <a:r>
              <a:rPr lang="en-US" sz="3600"/>
              <a:t>a = 1</a:t>
            </a:r>
          </a:p>
          <a:p>
            <a:pPr algn="ctr"/>
            <a:r>
              <a:rPr lang="en-US" sz="3600"/>
              <a:t>b = 3</a:t>
            </a:r>
          </a:p>
          <a:p>
            <a:pPr algn="ctr"/>
            <a:r>
              <a:rPr lang="en-US" sz="3600"/>
              <a:t>c = 3</a:t>
            </a:r>
          </a:p>
          <a:p>
            <a:pPr algn="ctr"/>
            <a:r>
              <a:rPr lang="en-US" sz="3600"/>
              <a:t>d = 2</a:t>
            </a:r>
          </a:p>
          <a:p>
            <a:pPr algn="ctr"/>
            <a:endParaRPr lang="en-US" sz="3600"/>
          </a:p>
        </p:txBody>
      </p:sp>
      <p:sp>
        <p:nvSpPr>
          <p:cNvPr id="117768" name="Rectangle 2"/>
          <p:cNvSpPr>
            <a:spLocks noGrp="1" noChangeArrowheads="1"/>
          </p:cNvSpPr>
          <p:nvPr>
            <p:ph type="title" idx="4294967295"/>
          </p:nvPr>
        </p:nvSpPr>
        <p:spPr>
          <a:xfrm>
            <a:off x="1752600" y="533400"/>
            <a:ext cx="7391400" cy="762000"/>
          </a:xfrm>
        </p:spPr>
        <p:txBody>
          <a:bodyPr/>
          <a:lstStyle/>
          <a:p>
            <a:pPr algn="l" eaLnBrk="1" hangingPunct="1"/>
            <a:r>
              <a:rPr lang="en-US" sz="3200" smtClean="0"/>
              <a:t>Ca3(PO4)2 + H2SO4             CaSO4+ H3PO4</a:t>
            </a:r>
            <a:r>
              <a:rPr lang="en-US" sz="2600" smtClean="0"/>
              <a:t/>
            </a:r>
            <a:br>
              <a:rPr lang="en-US" sz="2600" smtClean="0"/>
            </a:br>
            <a:endParaRPr lang="en-US" sz="2600" smtClean="0"/>
          </a:p>
        </p:txBody>
      </p:sp>
      <p:sp>
        <p:nvSpPr>
          <p:cNvPr id="6" name="Right Arrow 5"/>
          <p:cNvSpPr/>
          <p:nvPr/>
        </p:nvSpPr>
        <p:spPr>
          <a:xfrm>
            <a:off x="5181600" y="6096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endParaRPr lang="en-US" smtClean="0"/>
          </a:p>
        </p:txBody>
      </p:sp>
      <p:pic>
        <p:nvPicPr>
          <p:cNvPr id="25604" name="Picture 4" descr="DSC00690"/>
          <p:cNvPicPr>
            <a:picLocks noChangeAspect="1" noChangeArrowheads="1"/>
          </p:cNvPicPr>
          <p:nvPr/>
        </p:nvPicPr>
        <p:blipFill>
          <a:blip r:embed="rId2" cstate="print"/>
          <a:srcRect/>
          <a:stretch>
            <a:fillRect/>
          </a:stretch>
        </p:blipFill>
        <p:spPr bwMode="auto">
          <a:xfrm>
            <a:off x="-7772400" y="-5791200"/>
            <a:ext cx="4706937" cy="3530600"/>
          </a:xfrm>
          <a:prstGeom prst="rect">
            <a:avLst/>
          </a:prstGeom>
          <a:noFill/>
        </p:spPr>
      </p:pic>
      <p:pic>
        <p:nvPicPr>
          <p:cNvPr id="25605" name="Picture 5" descr="DSC00690"/>
          <p:cNvPicPr>
            <a:picLocks noChangeAspect="1" noChangeArrowheads="1"/>
          </p:cNvPicPr>
          <p:nvPr/>
        </p:nvPicPr>
        <p:blipFill>
          <a:blip r:embed="rId3"/>
          <a:srcRect/>
          <a:stretch>
            <a:fillRect/>
          </a:stretch>
        </p:blipFill>
        <p:spPr bwMode="auto">
          <a:xfrm>
            <a:off x="381000" y="-2438400"/>
            <a:ext cx="10493375" cy="9463088"/>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Content Placeholder 2"/>
          <p:cNvSpPr>
            <a:spLocks noGrp="1"/>
          </p:cNvSpPr>
          <p:nvPr>
            <p:ph idx="4294967295"/>
          </p:nvPr>
        </p:nvSpPr>
        <p:spPr/>
        <p:txBody>
          <a:bodyPr/>
          <a:lstStyle/>
          <a:p>
            <a:pPr eaLnBrk="1" hangingPunct="1"/>
            <a:r>
              <a:rPr lang="en-US" sz="3600" smtClean="0"/>
              <a:t>Replace variables with solutions into the chemical equation and check your work.  </a:t>
            </a:r>
            <a:endParaRPr lang="en-US" sz="3600" smtClean="0">
              <a:solidFill>
                <a:srgbClr val="92D050"/>
              </a:solidFill>
            </a:endParaRPr>
          </a:p>
          <a:p>
            <a:pPr algn="ctr" eaLnBrk="1" hangingPunct="1">
              <a:buFontTx/>
              <a:buNone/>
            </a:pPr>
            <a:r>
              <a:rPr lang="en-US" sz="3600" smtClean="0"/>
              <a:t>a= 1; b= 3; c=3; d=2</a:t>
            </a:r>
          </a:p>
          <a:p>
            <a:pPr eaLnBrk="1" hangingPunct="1">
              <a:lnSpc>
                <a:spcPct val="150000"/>
              </a:lnSpc>
              <a:buFontTx/>
              <a:buNone/>
            </a:pPr>
            <a:r>
              <a:rPr lang="en-US" u="sng" smtClean="0"/>
              <a:t>1</a:t>
            </a:r>
            <a:r>
              <a:rPr lang="en-US" smtClean="0"/>
              <a:t>Ca</a:t>
            </a:r>
            <a:r>
              <a:rPr lang="en-US" baseline="-25000" smtClean="0"/>
              <a:t>3</a:t>
            </a:r>
            <a:r>
              <a:rPr lang="en-US" smtClean="0"/>
              <a:t>(PO</a:t>
            </a:r>
            <a:r>
              <a:rPr lang="en-US" baseline="-25000" smtClean="0"/>
              <a:t>4</a:t>
            </a:r>
            <a:r>
              <a:rPr lang="en-US" smtClean="0"/>
              <a:t>)</a:t>
            </a:r>
            <a:r>
              <a:rPr lang="en-US" baseline="-25000" smtClean="0"/>
              <a:t>2</a:t>
            </a:r>
            <a:r>
              <a:rPr lang="en-US" smtClean="0"/>
              <a:t> + </a:t>
            </a:r>
            <a:r>
              <a:rPr lang="en-US" u="sng" smtClean="0"/>
              <a:t>3</a:t>
            </a:r>
            <a:r>
              <a:rPr lang="en-US" smtClean="0"/>
              <a:t>H</a:t>
            </a:r>
            <a:r>
              <a:rPr lang="en-US" baseline="-25000" smtClean="0"/>
              <a:t>2</a:t>
            </a:r>
            <a:r>
              <a:rPr lang="en-US" smtClean="0"/>
              <a:t>SO</a:t>
            </a:r>
            <a:r>
              <a:rPr lang="en-US" baseline="-25000" smtClean="0"/>
              <a:t>4                          </a:t>
            </a:r>
            <a:r>
              <a:rPr lang="en-US" u="sng" smtClean="0"/>
              <a:t>3</a:t>
            </a:r>
            <a:r>
              <a:rPr lang="en-US" smtClean="0"/>
              <a:t>CaSO</a:t>
            </a:r>
            <a:r>
              <a:rPr lang="en-US" baseline="-25000" smtClean="0"/>
              <a:t>4</a:t>
            </a:r>
            <a:r>
              <a:rPr lang="en-US" smtClean="0"/>
              <a:t>+ </a:t>
            </a:r>
            <a:r>
              <a:rPr lang="en-US" u="sng" smtClean="0"/>
              <a:t>2</a:t>
            </a:r>
            <a:r>
              <a:rPr lang="en-US" smtClean="0"/>
              <a:t>H</a:t>
            </a:r>
            <a:r>
              <a:rPr lang="en-US" baseline="-25000" smtClean="0"/>
              <a:t>3</a:t>
            </a:r>
            <a:r>
              <a:rPr lang="en-US" smtClean="0"/>
              <a:t>PO</a:t>
            </a:r>
            <a:r>
              <a:rPr lang="en-US" baseline="-25000" smtClean="0"/>
              <a:t>4</a:t>
            </a:r>
          </a:p>
          <a:p>
            <a:pPr algn="ctr" eaLnBrk="1" hangingPunct="1">
              <a:buFontTx/>
              <a:buNone/>
            </a:pPr>
            <a:endParaRPr lang="en-US" smtClean="0"/>
          </a:p>
          <a:p>
            <a:pPr algn="ctr" eaLnBrk="1" hangingPunct="1">
              <a:buFont typeface="Arial" charset="0"/>
              <a:buNone/>
            </a:pPr>
            <a:endParaRPr lang="en-US" sz="4400" baseline="-25000" smtClean="0"/>
          </a:p>
        </p:txBody>
      </p:sp>
      <p:sp>
        <p:nvSpPr>
          <p:cNvPr id="119810" name="Rectangle 2"/>
          <p:cNvSpPr>
            <a:spLocks noChangeArrowheads="1"/>
          </p:cNvSpPr>
          <p:nvPr/>
        </p:nvSpPr>
        <p:spPr bwMode="auto">
          <a:xfrm>
            <a:off x="1981200" y="228600"/>
            <a:ext cx="7010400" cy="1143000"/>
          </a:xfrm>
          <a:prstGeom prst="rect">
            <a:avLst/>
          </a:prstGeom>
          <a:noFill/>
          <a:ln w="9525">
            <a:noFill/>
            <a:miter lim="800000"/>
            <a:headEnd/>
            <a:tailEnd/>
          </a:ln>
        </p:spPr>
        <p:txBody>
          <a:bodyPr anchor="ctr"/>
          <a:lstStyle/>
          <a:p>
            <a:pPr algn="ctr"/>
            <a:r>
              <a:rPr lang="en-US" sz="3200">
                <a:latin typeface="Calibri" pitchFamily="34" charset="0"/>
              </a:rPr>
              <a:t>Ca</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r>
              <a:rPr lang="en-US" sz="3200">
                <a:latin typeface="Calibri" pitchFamily="34" charset="0"/>
              </a:rPr>
              <a:t>)</a:t>
            </a:r>
            <a:r>
              <a:rPr lang="en-US" sz="3200" baseline="-25000">
                <a:latin typeface="Calibri" pitchFamily="34" charset="0"/>
              </a:rPr>
              <a:t>2</a:t>
            </a:r>
            <a:r>
              <a:rPr lang="en-US" sz="3200">
                <a:latin typeface="Calibri" pitchFamily="34" charset="0"/>
              </a:rPr>
              <a:t> + H</a:t>
            </a:r>
            <a:r>
              <a:rPr lang="en-US" sz="3200" baseline="-25000">
                <a:latin typeface="Calibri" pitchFamily="34" charset="0"/>
              </a:rPr>
              <a:t>2</a:t>
            </a:r>
            <a:r>
              <a:rPr lang="en-US" sz="3200">
                <a:latin typeface="Calibri" pitchFamily="34" charset="0"/>
              </a:rPr>
              <a:t>SO</a:t>
            </a:r>
            <a:r>
              <a:rPr lang="en-US" sz="3200" baseline="-25000">
                <a:latin typeface="Calibri" pitchFamily="34" charset="0"/>
              </a:rPr>
              <a:t>4                          </a:t>
            </a:r>
            <a:r>
              <a:rPr lang="en-US" sz="3200">
                <a:latin typeface="Calibri" pitchFamily="34" charset="0"/>
              </a:rPr>
              <a:t>CaSO</a:t>
            </a:r>
            <a:r>
              <a:rPr lang="en-US" sz="3200" baseline="-25000">
                <a:latin typeface="Calibri" pitchFamily="34" charset="0"/>
              </a:rPr>
              <a:t>4</a:t>
            </a:r>
            <a:r>
              <a:rPr lang="en-US" sz="3200">
                <a:latin typeface="Calibri" pitchFamily="34" charset="0"/>
              </a:rPr>
              <a:t>+ H</a:t>
            </a:r>
            <a:r>
              <a:rPr lang="en-US" sz="3200" baseline="-25000">
                <a:latin typeface="Calibri" pitchFamily="34" charset="0"/>
              </a:rPr>
              <a:t>3</a:t>
            </a:r>
            <a:r>
              <a:rPr lang="en-US" sz="3200">
                <a:latin typeface="Calibri" pitchFamily="34" charset="0"/>
              </a:rPr>
              <a:t>PO</a:t>
            </a:r>
            <a:r>
              <a:rPr lang="en-US" sz="3200" baseline="-25000">
                <a:latin typeface="Calibri" pitchFamily="34" charset="0"/>
              </a:rPr>
              <a:t>4</a:t>
            </a:r>
            <a:r>
              <a:rPr lang="en-US" sz="4800" baseline="-25000">
                <a:latin typeface="Calibri" pitchFamily="34" charset="0"/>
              </a:rPr>
              <a:t/>
            </a:r>
            <a:br>
              <a:rPr lang="en-US" sz="4800" baseline="-25000">
                <a:latin typeface="Calibri" pitchFamily="34" charset="0"/>
              </a:rPr>
            </a:br>
            <a:endParaRPr lang="en-US" sz="4800" baseline="-25000">
              <a:latin typeface="Calibri" pitchFamily="34" charset="0"/>
            </a:endParaRPr>
          </a:p>
        </p:txBody>
      </p:sp>
      <p:sp>
        <p:nvSpPr>
          <p:cNvPr id="6" name="Right Arrow 5"/>
          <p:cNvSpPr/>
          <p:nvPr/>
        </p:nvSpPr>
        <p:spPr>
          <a:xfrm>
            <a:off x="5181600" y="4572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Right Arrow 5"/>
          <p:cNvSpPr/>
          <p:nvPr/>
        </p:nvSpPr>
        <p:spPr>
          <a:xfrm>
            <a:off x="4191000" y="3810000"/>
            <a:ext cx="106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p:cNvSpPr>
          <p:nvPr>
            <p:ph type="ctrTitle" idx="4294967295"/>
          </p:nvPr>
        </p:nvSpPr>
        <p:spPr>
          <a:xfrm>
            <a:off x="685800" y="2130425"/>
            <a:ext cx="7772400" cy="1470025"/>
          </a:xfrm>
        </p:spPr>
        <p:txBody>
          <a:bodyPr/>
          <a:lstStyle/>
          <a:p>
            <a:r>
              <a:rPr lang="en-US" smtClean="0"/>
              <a:t>Independent Practice</a:t>
            </a:r>
          </a:p>
        </p:txBody>
      </p:sp>
      <p:sp>
        <p:nvSpPr>
          <p:cNvPr id="120834" name="Rectangle 3"/>
          <p:cNvSpPr>
            <a:spLocks noGrp="1"/>
          </p:cNvSpPr>
          <p:nvPr>
            <p:ph type="subTitle" idx="4294967295"/>
          </p:nvPr>
        </p:nvSpPr>
        <p:spPr>
          <a:xfrm>
            <a:off x="1371600" y="3886200"/>
            <a:ext cx="6400800" cy="1752600"/>
          </a:xfrm>
        </p:spPr>
        <p:txBody>
          <a:bodyPr/>
          <a:lstStyle/>
          <a:p>
            <a:pPr marL="0" indent="0" algn="ctr">
              <a:buFont typeface="Arial" charset="0"/>
              <a:buNone/>
            </a:pPr>
            <a:r>
              <a:rPr lang="en-US" smtClean="0"/>
              <a:t>Use the method that you just learned from Seema and solve the chemical equation reviewed by Ronald.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p:cNvSpPr>
            <a:spLocks noGrp="1"/>
          </p:cNvSpPr>
          <p:nvPr>
            <p:ph type="title" idx="4294967295"/>
          </p:nvPr>
        </p:nvSpPr>
        <p:spPr>
          <a:xfrm>
            <a:off x="457200" y="274638"/>
            <a:ext cx="8229600" cy="1143000"/>
          </a:xfrm>
        </p:spPr>
        <p:txBody>
          <a:bodyPr/>
          <a:lstStyle/>
          <a:p>
            <a:r>
              <a:rPr lang="en-US" smtClean="0"/>
              <a:t>Independent Practice</a:t>
            </a:r>
            <a:br>
              <a:rPr lang="en-US" smtClean="0"/>
            </a:br>
            <a:r>
              <a:rPr lang="en-US" sz="3600" smtClean="0"/>
              <a:t>(Using Systems of Equations)</a:t>
            </a:r>
          </a:p>
        </p:txBody>
      </p:sp>
      <p:sp>
        <p:nvSpPr>
          <p:cNvPr id="121858" name="Content Placeholder 2"/>
          <p:cNvSpPr>
            <a:spLocks noGrp="1"/>
          </p:cNvSpPr>
          <p:nvPr>
            <p:ph sz="half" idx="4294967295"/>
          </p:nvPr>
        </p:nvSpPr>
        <p:spPr>
          <a:xfrm>
            <a:off x="457200" y="1600200"/>
            <a:ext cx="8229600" cy="2185988"/>
          </a:xfrm>
        </p:spPr>
        <p:txBody>
          <a:bodyPr/>
          <a:lstStyle/>
          <a:p>
            <a:pPr algn="ctr">
              <a:buFont typeface="Arial" charset="0"/>
              <a:buNone/>
            </a:pPr>
            <a:r>
              <a:rPr lang="en-US" smtClean="0"/>
              <a:t>H</a:t>
            </a:r>
            <a:r>
              <a:rPr lang="en-US" baseline="-25000" smtClean="0"/>
              <a:t>2</a:t>
            </a:r>
            <a:r>
              <a:rPr lang="en-US" smtClean="0"/>
              <a:t>CrO</a:t>
            </a:r>
            <a:r>
              <a:rPr lang="en-US" baseline="-25000" smtClean="0"/>
              <a:t>4</a:t>
            </a:r>
            <a:r>
              <a:rPr lang="en-US" smtClean="0"/>
              <a:t> + Al(OH)</a:t>
            </a:r>
            <a:r>
              <a:rPr lang="en-US" baseline="-25000" smtClean="0"/>
              <a:t>3</a:t>
            </a:r>
            <a:r>
              <a:rPr lang="en-US" smtClean="0"/>
              <a:t>                     Al</a:t>
            </a:r>
            <a:r>
              <a:rPr lang="en-US" baseline="-25000" smtClean="0"/>
              <a:t>2</a:t>
            </a:r>
            <a:r>
              <a:rPr lang="en-US" smtClean="0"/>
              <a:t>(CrO</a:t>
            </a:r>
            <a:r>
              <a:rPr lang="en-US" baseline="-25000" smtClean="0"/>
              <a:t>4</a:t>
            </a:r>
            <a:r>
              <a:rPr lang="en-US" smtClean="0"/>
              <a:t>)</a:t>
            </a:r>
            <a:r>
              <a:rPr lang="en-US" baseline="-25000" smtClean="0"/>
              <a:t>3</a:t>
            </a:r>
            <a:r>
              <a:rPr lang="en-US" smtClean="0"/>
              <a:t> + H</a:t>
            </a:r>
            <a:r>
              <a:rPr lang="en-US" baseline="-25000" smtClean="0"/>
              <a:t>2</a:t>
            </a:r>
            <a:r>
              <a:rPr lang="en-US" smtClean="0"/>
              <a:t>O</a:t>
            </a:r>
          </a:p>
        </p:txBody>
      </p:sp>
      <p:sp>
        <p:nvSpPr>
          <p:cNvPr id="121859" name="Text Placeholder 3"/>
          <p:cNvSpPr>
            <a:spLocks noGrp="1"/>
          </p:cNvSpPr>
          <p:nvPr>
            <p:ph type="body" sz="half" idx="4294967295"/>
          </p:nvPr>
        </p:nvSpPr>
        <p:spPr>
          <a:xfrm>
            <a:off x="457200" y="3938588"/>
            <a:ext cx="8229600" cy="2187575"/>
          </a:xfrm>
        </p:spPr>
        <p:txBody>
          <a:bodyPr/>
          <a:lstStyle/>
          <a:p>
            <a:endParaRPr lang="en-US" smtClean="0"/>
          </a:p>
        </p:txBody>
      </p:sp>
      <p:sp>
        <p:nvSpPr>
          <p:cNvPr id="5" name="Right Arrow 4"/>
          <p:cNvSpPr/>
          <p:nvPr/>
        </p:nvSpPr>
        <p:spPr>
          <a:xfrm>
            <a:off x="3886200" y="1676400"/>
            <a:ext cx="1524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4"/>
          <p:cNvSpPr>
            <a:spLocks noGrp="1"/>
          </p:cNvSpPr>
          <p:nvPr>
            <p:ph type="ctrTitle" idx="4294967295"/>
          </p:nvPr>
        </p:nvSpPr>
        <p:spPr>
          <a:xfrm>
            <a:off x="685800" y="2130425"/>
            <a:ext cx="7772400" cy="1470025"/>
          </a:xfrm>
        </p:spPr>
        <p:txBody>
          <a:bodyPr/>
          <a:lstStyle/>
          <a:p>
            <a:r>
              <a:rPr lang="en-US" smtClean="0"/>
              <a:t>Example #3</a:t>
            </a:r>
          </a:p>
        </p:txBody>
      </p:sp>
      <p:sp>
        <p:nvSpPr>
          <p:cNvPr id="122882" name="Rectangle 5"/>
          <p:cNvSpPr>
            <a:spLocks noGrp="1"/>
          </p:cNvSpPr>
          <p:nvPr>
            <p:ph type="subTitle" idx="4294967295"/>
          </p:nvPr>
        </p:nvSpPr>
        <p:spPr>
          <a:xfrm>
            <a:off x="1371600" y="3886200"/>
            <a:ext cx="6400800" cy="1752600"/>
          </a:xfrm>
        </p:spPr>
        <p:txBody>
          <a:bodyPr/>
          <a:lstStyle/>
          <a:p>
            <a:pPr marL="0" indent="0" algn="ctr">
              <a:buFont typeface="Arial" charset="0"/>
              <a:buNone/>
            </a:pPr>
            <a:endParaRPr lang="en-US"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p:nvPr>
        </p:nvSpPr>
        <p:spPr/>
        <p:txBody>
          <a:bodyPr/>
          <a:lstStyle/>
          <a:p>
            <a:pPr eaLnBrk="1" hangingPunct="1"/>
            <a:r>
              <a:rPr lang="en-US" smtClean="0"/>
              <a:t>Systems of Equations</a:t>
            </a:r>
          </a:p>
        </p:txBody>
      </p:sp>
      <p:sp>
        <p:nvSpPr>
          <p:cNvPr id="124930" name="Rectangle 3"/>
          <p:cNvSpPr>
            <a:spLocks noGrp="1" noChangeArrowheads="1"/>
          </p:cNvSpPr>
          <p:nvPr>
            <p:ph idx="1"/>
          </p:nvPr>
        </p:nvSpPr>
        <p:spPr/>
        <p:txBody>
          <a:bodyPr/>
          <a:lstStyle/>
          <a:p>
            <a:pPr eaLnBrk="1" hangingPunct="1">
              <a:buFontTx/>
              <a:buNone/>
            </a:pPr>
            <a:r>
              <a:rPr lang="en-US" sz="3600" smtClean="0"/>
              <a:t>Step 1: Plug in variables for 	   		         	     coefficient</a:t>
            </a:r>
          </a:p>
          <a:p>
            <a:pPr algn="ctr" eaLnBrk="1" hangingPunct="1">
              <a:buFontTx/>
              <a:buNone/>
            </a:pPr>
            <a:r>
              <a:rPr lang="en-US" sz="3600" smtClean="0"/>
              <a:t>   </a:t>
            </a:r>
            <a:r>
              <a:rPr lang="en-US" sz="4500" smtClean="0"/>
              <a:t>CO</a:t>
            </a:r>
            <a:r>
              <a:rPr lang="en-US" sz="4500" baseline="-25000" smtClean="0"/>
              <a:t>2</a:t>
            </a:r>
            <a:r>
              <a:rPr lang="en-US" sz="4500" smtClean="0"/>
              <a:t> +   H</a:t>
            </a:r>
            <a:r>
              <a:rPr lang="en-US" sz="4500" baseline="-25000" smtClean="0"/>
              <a:t>2 </a:t>
            </a:r>
            <a:r>
              <a:rPr lang="en-US" sz="4500" smtClean="0"/>
              <a:t>         CH</a:t>
            </a:r>
            <a:r>
              <a:rPr lang="en-US" sz="4500" baseline="-25000" smtClean="0"/>
              <a:t>4</a:t>
            </a:r>
            <a:r>
              <a:rPr lang="en-US" sz="4500" smtClean="0"/>
              <a:t>+    H</a:t>
            </a:r>
            <a:r>
              <a:rPr lang="en-US" sz="4500" baseline="-25000" smtClean="0"/>
              <a:t>2</a:t>
            </a:r>
            <a:r>
              <a:rPr lang="en-US" sz="4500" smtClean="0"/>
              <a:t>O</a:t>
            </a:r>
          </a:p>
        </p:txBody>
      </p:sp>
      <p:sp>
        <p:nvSpPr>
          <p:cNvPr id="8" name="TextBox 7"/>
          <p:cNvSpPr txBox="1">
            <a:spLocks noChangeArrowheads="1"/>
          </p:cNvSpPr>
          <p:nvPr/>
        </p:nvSpPr>
        <p:spPr bwMode="auto">
          <a:xfrm>
            <a:off x="1295400" y="2797175"/>
            <a:ext cx="838200" cy="784225"/>
          </a:xfrm>
          <a:prstGeom prst="rect">
            <a:avLst/>
          </a:prstGeom>
          <a:noFill/>
          <a:ln w="9525">
            <a:noFill/>
            <a:miter lim="800000"/>
            <a:headEnd/>
            <a:tailEnd/>
          </a:ln>
        </p:spPr>
        <p:txBody>
          <a:bodyPr>
            <a:spAutoFit/>
          </a:bodyPr>
          <a:lstStyle/>
          <a:p>
            <a:r>
              <a:rPr lang="en-US" sz="4500">
                <a:solidFill>
                  <a:srgbClr val="7030A0"/>
                </a:solidFill>
              </a:rPr>
              <a:t>a</a:t>
            </a:r>
          </a:p>
        </p:txBody>
      </p:sp>
      <p:sp>
        <p:nvSpPr>
          <p:cNvPr id="9" name="TextBox 8"/>
          <p:cNvSpPr txBox="1">
            <a:spLocks noChangeArrowheads="1"/>
          </p:cNvSpPr>
          <p:nvPr/>
        </p:nvSpPr>
        <p:spPr bwMode="auto">
          <a:xfrm>
            <a:off x="2971800" y="2819400"/>
            <a:ext cx="838200" cy="784225"/>
          </a:xfrm>
          <a:prstGeom prst="rect">
            <a:avLst/>
          </a:prstGeom>
          <a:noFill/>
          <a:ln w="9525">
            <a:noFill/>
            <a:miter lim="800000"/>
            <a:headEnd/>
            <a:tailEnd/>
          </a:ln>
        </p:spPr>
        <p:txBody>
          <a:bodyPr>
            <a:spAutoFit/>
          </a:bodyPr>
          <a:lstStyle/>
          <a:p>
            <a:r>
              <a:rPr lang="en-US" sz="4500">
                <a:solidFill>
                  <a:schemeClr val="hlink"/>
                </a:solidFill>
              </a:rPr>
              <a:t>b</a:t>
            </a:r>
            <a:endParaRPr lang="en-US" sz="4500"/>
          </a:p>
        </p:txBody>
      </p:sp>
      <p:sp>
        <p:nvSpPr>
          <p:cNvPr id="10" name="TextBox 9"/>
          <p:cNvSpPr txBox="1">
            <a:spLocks noChangeArrowheads="1"/>
          </p:cNvSpPr>
          <p:nvPr/>
        </p:nvSpPr>
        <p:spPr bwMode="auto">
          <a:xfrm>
            <a:off x="4724400" y="2797175"/>
            <a:ext cx="838200" cy="784225"/>
          </a:xfrm>
          <a:prstGeom prst="rect">
            <a:avLst/>
          </a:prstGeom>
          <a:noFill/>
          <a:ln w="9525">
            <a:noFill/>
            <a:miter lim="800000"/>
            <a:headEnd/>
            <a:tailEnd/>
          </a:ln>
        </p:spPr>
        <p:txBody>
          <a:bodyPr>
            <a:spAutoFit/>
          </a:bodyPr>
          <a:lstStyle/>
          <a:p>
            <a:r>
              <a:rPr lang="en-US" sz="4500">
                <a:solidFill>
                  <a:srgbClr val="FF3300"/>
                </a:solidFill>
              </a:rPr>
              <a:t>c</a:t>
            </a:r>
            <a:endParaRPr lang="en-US" sz="4500"/>
          </a:p>
        </p:txBody>
      </p:sp>
      <p:cxnSp>
        <p:nvCxnSpPr>
          <p:cNvPr id="12" name="Straight Arrow Connector 11"/>
          <p:cNvCxnSpPr/>
          <p:nvPr/>
        </p:nvCxnSpPr>
        <p:spPr>
          <a:xfrm>
            <a:off x="4191000" y="3200400"/>
            <a:ext cx="6096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400800" y="2819400"/>
            <a:ext cx="838200" cy="784225"/>
          </a:xfrm>
          <a:prstGeom prst="rect">
            <a:avLst/>
          </a:prstGeom>
          <a:noFill/>
          <a:ln w="9525">
            <a:noFill/>
            <a:miter lim="800000"/>
            <a:headEnd/>
            <a:tailEnd/>
          </a:ln>
        </p:spPr>
        <p:txBody>
          <a:bodyPr>
            <a:spAutoFit/>
          </a:bodyPr>
          <a:lstStyle/>
          <a:p>
            <a:pPr>
              <a:defRPr/>
            </a:pPr>
            <a:r>
              <a:rPr lang="en-US" sz="4500" dirty="0">
                <a:solidFill>
                  <a:schemeClr val="tx2">
                    <a:lumMod val="75000"/>
                  </a:schemeClr>
                </a:solidFill>
              </a:rPr>
              <a:t>d</a:t>
            </a:r>
            <a:endParaRPr lang="en-US" sz="45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p:cNvSpPr>
            <a:spLocks noGrp="1" noChangeArrowheads="1"/>
          </p:cNvSpPr>
          <p:nvPr>
            <p:ph type="title"/>
          </p:nvPr>
        </p:nvSpPr>
        <p:spPr/>
        <p:txBody>
          <a:bodyPr/>
          <a:lstStyle/>
          <a:p>
            <a:pPr eaLnBrk="1" hangingPunct="1"/>
            <a:r>
              <a:rPr lang="en-US" smtClean="0"/>
              <a:t>Systems of Equations</a:t>
            </a:r>
          </a:p>
        </p:txBody>
      </p:sp>
      <p:sp>
        <p:nvSpPr>
          <p:cNvPr id="20483" name="Rectangle 3"/>
          <p:cNvSpPr>
            <a:spLocks noGrp="1" noChangeArrowheads="1"/>
          </p:cNvSpPr>
          <p:nvPr>
            <p:ph idx="1"/>
          </p:nvPr>
        </p:nvSpPr>
        <p:spPr/>
        <p:txBody>
          <a:bodyPr/>
          <a:lstStyle/>
          <a:p>
            <a:pPr eaLnBrk="1" hangingPunct="1">
              <a:defRPr/>
            </a:pPr>
            <a:r>
              <a:rPr lang="en-US" dirty="0" smtClean="0"/>
              <a:t>Create an equation based on the number of atoms of each element:</a:t>
            </a:r>
          </a:p>
          <a:p>
            <a:pPr algn="ctr" eaLnBrk="1" hangingPunct="1">
              <a:buFontTx/>
              <a:buNone/>
              <a:defRPr/>
            </a:pPr>
            <a:r>
              <a:rPr lang="en-US" sz="4500" dirty="0" smtClean="0">
                <a:solidFill>
                  <a:srgbClr val="990099"/>
                </a:solidFill>
              </a:rPr>
              <a:t>a</a:t>
            </a:r>
            <a:r>
              <a:rPr lang="en-US" sz="4500" dirty="0" smtClean="0"/>
              <a:t>CO</a:t>
            </a:r>
            <a:r>
              <a:rPr lang="en-US" sz="4500" baseline="-25000" dirty="0" smtClean="0"/>
              <a:t>2</a:t>
            </a:r>
            <a:r>
              <a:rPr lang="en-US" sz="4500" dirty="0" smtClean="0"/>
              <a:t> +   </a:t>
            </a:r>
            <a:r>
              <a:rPr lang="en-US" sz="4500" dirty="0" smtClean="0">
                <a:solidFill>
                  <a:srgbClr val="0066FF"/>
                </a:solidFill>
              </a:rPr>
              <a:t>b</a:t>
            </a:r>
            <a:r>
              <a:rPr lang="en-US" sz="4500" dirty="0" smtClean="0"/>
              <a:t>H</a:t>
            </a:r>
            <a:r>
              <a:rPr lang="en-US" sz="4500" baseline="-25000" dirty="0" smtClean="0"/>
              <a:t>2 </a:t>
            </a:r>
            <a:r>
              <a:rPr lang="en-US" sz="4500" dirty="0" smtClean="0"/>
              <a:t>         </a:t>
            </a:r>
            <a:r>
              <a:rPr lang="en-US" sz="4500" dirty="0" smtClean="0">
                <a:solidFill>
                  <a:srgbClr val="FF0000"/>
                </a:solidFill>
              </a:rPr>
              <a:t>c</a:t>
            </a:r>
            <a:r>
              <a:rPr lang="en-US" sz="4500" dirty="0" smtClean="0"/>
              <a:t>CH</a:t>
            </a:r>
            <a:r>
              <a:rPr lang="en-US" sz="4500" baseline="-25000" dirty="0" smtClean="0"/>
              <a:t>4</a:t>
            </a:r>
            <a:r>
              <a:rPr lang="en-US" sz="4500" dirty="0" smtClean="0"/>
              <a:t>+ </a:t>
            </a:r>
            <a:r>
              <a:rPr lang="en-US" sz="4500" dirty="0" smtClean="0">
                <a:solidFill>
                  <a:schemeClr val="tx2">
                    <a:lumMod val="75000"/>
                  </a:schemeClr>
                </a:solidFill>
              </a:rPr>
              <a:t>d</a:t>
            </a:r>
            <a:r>
              <a:rPr lang="en-US" sz="4500" dirty="0" smtClean="0"/>
              <a:t>H</a:t>
            </a:r>
            <a:r>
              <a:rPr lang="en-US" sz="4500" baseline="-25000" dirty="0" smtClean="0"/>
              <a:t>2</a:t>
            </a:r>
            <a:r>
              <a:rPr lang="en-US" sz="4500" dirty="0" smtClean="0"/>
              <a:t>O</a:t>
            </a:r>
          </a:p>
          <a:p>
            <a:pPr eaLnBrk="1" hangingPunct="1">
              <a:buFontTx/>
              <a:buNone/>
              <a:defRPr/>
            </a:pPr>
            <a:r>
              <a:rPr lang="en-US" sz="3600" dirty="0" smtClean="0"/>
              <a:t>C:  1</a:t>
            </a:r>
            <a:r>
              <a:rPr lang="en-US" sz="3600" dirty="0" smtClean="0">
                <a:solidFill>
                  <a:srgbClr val="990099"/>
                </a:solidFill>
              </a:rPr>
              <a:t>a </a:t>
            </a:r>
            <a:r>
              <a:rPr lang="en-US" sz="3600" dirty="0" smtClean="0"/>
              <a:t>  	+     0</a:t>
            </a:r>
            <a:r>
              <a:rPr lang="en-US" sz="3600" dirty="0" smtClean="0">
                <a:solidFill>
                  <a:srgbClr val="0066FF"/>
                </a:solidFill>
              </a:rPr>
              <a:t>b</a:t>
            </a:r>
            <a:r>
              <a:rPr lang="en-US" sz="3600" dirty="0" smtClean="0"/>
              <a:t> 	  =	1</a:t>
            </a:r>
            <a:r>
              <a:rPr lang="en-US" sz="3600" dirty="0" smtClean="0">
                <a:solidFill>
                  <a:srgbClr val="FF0000"/>
                </a:solidFill>
              </a:rPr>
              <a:t>c</a:t>
            </a:r>
            <a:r>
              <a:rPr lang="en-US" sz="3600" dirty="0" smtClean="0"/>
              <a:t>  	   + 0</a:t>
            </a:r>
            <a:r>
              <a:rPr lang="en-US" sz="3600" dirty="0" smtClean="0">
                <a:solidFill>
                  <a:schemeClr val="tx2">
                    <a:lumMod val="75000"/>
                  </a:schemeClr>
                </a:solidFill>
              </a:rPr>
              <a:t>d</a:t>
            </a:r>
            <a:r>
              <a:rPr lang="en-US" sz="3600" dirty="0" smtClean="0"/>
              <a:t>  </a:t>
            </a:r>
          </a:p>
          <a:p>
            <a:pPr eaLnBrk="1" hangingPunct="1">
              <a:buFontTx/>
              <a:buNone/>
              <a:defRPr/>
            </a:pPr>
            <a:r>
              <a:rPr lang="en-US" sz="3600" dirty="0" smtClean="0"/>
              <a:t>O:  2</a:t>
            </a:r>
            <a:r>
              <a:rPr lang="en-US" sz="3600" dirty="0" smtClean="0">
                <a:solidFill>
                  <a:srgbClr val="990099"/>
                </a:solidFill>
              </a:rPr>
              <a:t>a</a:t>
            </a:r>
            <a:r>
              <a:rPr lang="en-US" sz="3600" dirty="0" smtClean="0"/>
              <a:t>  	+     0</a:t>
            </a:r>
            <a:r>
              <a:rPr lang="en-US" sz="3600" dirty="0" smtClean="0">
                <a:solidFill>
                  <a:srgbClr val="0066FF"/>
                </a:solidFill>
              </a:rPr>
              <a:t>b</a:t>
            </a:r>
            <a:r>
              <a:rPr lang="en-US" sz="3600" dirty="0" smtClean="0"/>
              <a:t>	  = 	0</a:t>
            </a:r>
            <a:r>
              <a:rPr lang="en-US" sz="3600" dirty="0" smtClean="0">
                <a:solidFill>
                  <a:srgbClr val="FF0000"/>
                </a:solidFill>
              </a:rPr>
              <a:t>c</a:t>
            </a:r>
            <a:r>
              <a:rPr lang="en-US" sz="3600" dirty="0" smtClean="0"/>
              <a:t>        + 1</a:t>
            </a:r>
            <a:r>
              <a:rPr lang="en-US" sz="3600" dirty="0" smtClean="0">
                <a:solidFill>
                  <a:schemeClr val="tx2">
                    <a:lumMod val="75000"/>
                  </a:schemeClr>
                </a:solidFill>
              </a:rPr>
              <a:t>d</a:t>
            </a:r>
          </a:p>
          <a:p>
            <a:pPr eaLnBrk="1" hangingPunct="1">
              <a:buFontTx/>
              <a:buNone/>
              <a:defRPr/>
            </a:pPr>
            <a:r>
              <a:rPr lang="en-US" sz="3600" dirty="0" smtClean="0"/>
              <a:t>H:  0</a:t>
            </a:r>
            <a:r>
              <a:rPr lang="en-US" sz="3600" dirty="0" smtClean="0">
                <a:solidFill>
                  <a:srgbClr val="990099"/>
                </a:solidFill>
              </a:rPr>
              <a:t>a</a:t>
            </a:r>
            <a:r>
              <a:rPr lang="en-US" sz="3600" dirty="0" smtClean="0"/>
              <a:t>  	+     2</a:t>
            </a:r>
            <a:r>
              <a:rPr lang="en-US" sz="3600" dirty="0" smtClean="0">
                <a:solidFill>
                  <a:srgbClr val="0066FF"/>
                </a:solidFill>
              </a:rPr>
              <a:t>b</a:t>
            </a:r>
            <a:r>
              <a:rPr lang="en-US" sz="3600" dirty="0" smtClean="0"/>
              <a:t>	  = 	4</a:t>
            </a:r>
            <a:r>
              <a:rPr lang="en-US" sz="3600" dirty="0" smtClean="0">
                <a:solidFill>
                  <a:srgbClr val="FF0000"/>
                </a:solidFill>
              </a:rPr>
              <a:t>c</a:t>
            </a:r>
            <a:r>
              <a:rPr lang="en-US" sz="3600" dirty="0" smtClean="0"/>
              <a:t>  	   + 2</a:t>
            </a:r>
            <a:r>
              <a:rPr lang="en-US" sz="3600" dirty="0" smtClean="0">
                <a:solidFill>
                  <a:schemeClr val="tx2">
                    <a:lumMod val="75000"/>
                  </a:schemeClr>
                </a:solidFill>
              </a:rPr>
              <a:t>d</a:t>
            </a:r>
            <a:endParaRPr lang="en-US" sz="4800" dirty="0" smtClean="0">
              <a:solidFill>
                <a:schemeClr val="tx2">
                  <a:lumMod val="75000"/>
                </a:schemeClr>
              </a:solidFill>
            </a:endParaRPr>
          </a:p>
          <a:p>
            <a:pPr eaLnBrk="1" hangingPunct="1">
              <a:defRPr/>
            </a:pPr>
            <a:endParaRPr lang="en-US" sz="4800" dirty="0" smtClean="0"/>
          </a:p>
        </p:txBody>
      </p:sp>
      <p:cxnSp>
        <p:nvCxnSpPr>
          <p:cNvPr id="9" name="Straight Arrow Connector 8"/>
          <p:cNvCxnSpPr/>
          <p:nvPr/>
        </p:nvCxnSpPr>
        <p:spPr>
          <a:xfrm>
            <a:off x="4114800" y="3124200"/>
            <a:ext cx="9144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ChangeArrowheads="1"/>
          </p:cNvSpPr>
          <p:nvPr>
            <p:ph type="title"/>
          </p:nvPr>
        </p:nvSpPr>
        <p:spPr/>
        <p:txBody>
          <a:bodyPr/>
          <a:lstStyle/>
          <a:p>
            <a:pPr eaLnBrk="1" hangingPunct="1"/>
            <a:r>
              <a:rPr lang="en-US" smtClean="0"/>
              <a:t>Systems of Equations</a:t>
            </a:r>
          </a:p>
        </p:txBody>
      </p:sp>
      <p:sp>
        <p:nvSpPr>
          <p:cNvPr id="20483" name="Rectangle 3"/>
          <p:cNvSpPr>
            <a:spLocks noGrp="1" noChangeArrowheads="1"/>
          </p:cNvSpPr>
          <p:nvPr>
            <p:ph idx="1"/>
          </p:nvPr>
        </p:nvSpPr>
        <p:spPr/>
        <p:txBody>
          <a:bodyPr/>
          <a:lstStyle/>
          <a:p>
            <a:pPr eaLnBrk="1" hangingPunct="1">
              <a:defRPr/>
            </a:pPr>
            <a:r>
              <a:rPr lang="en-US" dirty="0" smtClean="0"/>
              <a:t>Simplify the equation by eliminating variables with zero atoms present of element.</a:t>
            </a:r>
          </a:p>
          <a:p>
            <a:pPr algn="ctr" eaLnBrk="1" hangingPunct="1">
              <a:buFontTx/>
              <a:buNone/>
              <a:defRPr/>
            </a:pPr>
            <a:r>
              <a:rPr lang="en-US" sz="4500" dirty="0" smtClean="0">
                <a:solidFill>
                  <a:srgbClr val="7030A0"/>
                </a:solidFill>
              </a:rPr>
              <a:t>a</a:t>
            </a:r>
            <a:r>
              <a:rPr lang="en-US" sz="4500" dirty="0" smtClean="0"/>
              <a:t>CO</a:t>
            </a:r>
            <a:r>
              <a:rPr lang="en-US" sz="4500" baseline="-25000" dirty="0" smtClean="0"/>
              <a:t>2</a:t>
            </a:r>
            <a:r>
              <a:rPr lang="en-US" sz="4500" dirty="0" smtClean="0"/>
              <a:t> +   </a:t>
            </a:r>
            <a:r>
              <a:rPr lang="en-US" sz="4500" dirty="0" smtClean="0">
                <a:solidFill>
                  <a:srgbClr val="0066FF"/>
                </a:solidFill>
              </a:rPr>
              <a:t>b</a:t>
            </a:r>
            <a:r>
              <a:rPr lang="en-US" sz="4500" dirty="0" smtClean="0"/>
              <a:t>H</a:t>
            </a:r>
            <a:r>
              <a:rPr lang="en-US" sz="4500" baseline="-25000" dirty="0" smtClean="0"/>
              <a:t>2 </a:t>
            </a:r>
            <a:r>
              <a:rPr lang="en-US" sz="4500" dirty="0" smtClean="0"/>
              <a:t>         </a:t>
            </a:r>
            <a:r>
              <a:rPr lang="en-US" sz="4500" dirty="0" smtClean="0">
                <a:solidFill>
                  <a:srgbClr val="FF0000"/>
                </a:solidFill>
              </a:rPr>
              <a:t>c</a:t>
            </a:r>
            <a:r>
              <a:rPr lang="en-US" sz="4500" dirty="0" smtClean="0"/>
              <a:t>CH</a:t>
            </a:r>
            <a:r>
              <a:rPr lang="en-US" sz="4500" baseline="-25000" dirty="0" smtClean="0"/>
              <a:t>4</a:t>
            </a:r>
            <a:r>
              <a:rPr lang="en-US" sz="4500" dirty="0" smtClean="0"/>
              <a:t>+ </a:t>
            </a:r>
            <a:r>
              <a:rPr lang="en-US" sz="4500" dirty="0" smtClean="0">
                <a:solidFill>
                  <a:schemeClr val="tx2">
                    <a:lumMod val="75000"/>
                  </a:schemeClr>
                </a:solidFill>
              </a:rPr>
              <a:t>d</a:t>
            </a:r>
            <a:r>
              <a:rPr lang="en-US" sz="4500" dirty="0" smtClean="0"/>
              <a:t>H</a:t>
            </a:r>
            <a:r>
              <a:rPr lang="en-US" sz="4500" baseline="-25000" dirty="0" smtClean="0"/>
              <a:t>2</a:t>
            </a:r>
            <a:r>
              <a:rPr lang="en-US" sz="4500" dirty="0" smtClean="0"/>
              <a:t>O</a:t>
            </a:r>
          </a:p>
          <a:p>
            <a:pPr eaLnBrk="1" hangingPunct="1">
              <a:buFontTx/>
              <a:buNone/>
              <a:defRPr/>
            </a:pPr>
            <a:r>
              <a:rPr lang="en-US" sz="3600" dirty="0" smtClean="0"/>
              <a:t>C:  1</a:t>
            </a:r>
            <a:r>
              <a:rPr lang="en-US" sz="3600" dirty="0" smtClean="0">
                <a:solidFill>
                  <a:srgbClr val="7030A0"/>
                </a:solidFill>
              </a:rPr>
              <a:t>a</a:t>
            </a:r>
            <a:r>
              <a:rPr lang="en-US" sz="3600" dirty="0" smtClean="0"/>
              <a:t>   	+    0</a:t>
            </a:r>
            <a:r>
              <a:rPr lang="en-US" sz="3600" dirty="0" smtClean="0">
                <a:solidFill>
                  <a:srgbClr val="0066FF"/>
                </a:solidFill>
              </a:rPr>
              <a:t>b</a:t>
            </a:r>
            <a:r>
              <a:rPr lang="en-US" sz="3600" dirty="0" smtClean="0"/>
              <a:t> 	  =	1</a:t>
            </a:r>
            <a:r>
              <a:rPr lang="en-US" sz="3600" dirty="0" smtClean="0">
                <a:solidFill>
                  <a:srgbClr val="FF0000"/>
                </a:solidFill>
              </a:rPr>
              <a:t>c</a:t>
            </a:r>
            <a:r>
              <a:rPr lang="en-US" sz="3600" dirty="0" smtClean="0"/>
              <a:t>  	   + 0</a:t>
            </a:r>
            <a:r>
              <a:rPr lang="en-US" sz="3600" dirty="0" smtClean="0">
                <a:solidFill>
                  <a:schemeClr val="tx2">
                    <a:lumMod val="75000"/>
                  </a:schemeClr>
                </a:solidFill>
              </a:rPr>
              <a:t>d</a:t>
            </a:r>
            <a:r>
              <a:rPr lang="en-US" sz="3600" dirty="0" smtClean="0"/>
              <a:t>  </a:t>
            </a:r>
          </a:p>
          <a:p>
            <a:pPr eaLnBrk="1" hangingPunct="1">
              <a:buFontTx/>
              <a:buNone/>
              <a:defRPr/>
            </a:pPr>
            <a:r>
              <a:rPr lang="en-US" sz="3600" dirty="0" smtClean="0"/>
              <a:t>O:  2</a:t>
            </a:r>
            <a:r>
              <a:rPr lang="en-US" sz="3600" dirty="0" smtClean="0">
                <a:solidFill>
                  <a:srgbClr val="7030A0"/>
                </a:solidFill>
              </a:rPr>
              <a:t>a</a:t>
            </a:r>
            <a:r>
              <a:rPr lang="en-US" sz="3600" dirty="0" smtClean="0"/>
              <a:t>   	+    0</a:t>
            </a:r>
            <a:r>
              <a:rPr lang="en-US" sz="3600" dirty="0" smtClean="0">
                <a:solidFill>
                  <a:srgbClr val="0066FF"/>
                </a:solidFill>
              </a:rPr>
              <a:t>b</a:t>
            </a:r>
            <a:r>
              <a:rPr lang="en-US" sz="3600" dirty="0" smtClean="0"/>
              <a:t>	  = 	0</a:t>
            </a:r>
            <a:r>
              <a:rPr lang="en-US" sz="3600" dirty="0" smtClean="0">
                <a:solidFill>
                  <a:srgbClr val="FF0000"/>
                </a:solidFill>
              </a:rPr>
              <a:t>c</a:t>
            </a:r>
            <a:r>
              <a:rPr lang="en-US" sz="3600" dirty="0" smtClean="0"/>
              <a:t>  	   + 1</a:t>
            </a:r>
            <a:r>
              <a:rPr lang="en-US" sz="3600" dirty="0" smtClean="0">
                <a:solidFill>
                  <a:schemeClr val="tx2">
                    <a:lumMod val="75000"/>
                  </a:schemeClr>
                </a:solidFill>
              </a:rPr>
              <a:t>d</a:t>
            </a:r>
          </a:p>
          <a:p>
            <a:pPr eaLnBrk="1" hangingPunct="1">
              <a:buFontTx/>
              <a:buNone/>
              <a:defRPr/>
            </a:pPr>
            <a:r>
              <a:rPr lang="en-US" sz="3600" dirty="0" smtClean="0"/>
              <a:t>H:  0</a:t>
            </a:r>
            <a:r>
              <a:rPr lang="en-US" sz="3600" dirty="0" smtClean="0">
                <a:solidFill>
                  <a:srgbClr val="7030A0"/>
                </a:solidFill>
              </a:rPr>
              <a:t>a</a:t>
            </a:r>
            <a:r>
              <a:rPr lang="en-US" sz="3600" dirty="0" smtClean="0"/>
              <a:t>   	+    2</a:t>
            </a:r>
            <a:r>
              <a:rPr lang="en-US" sz="3600" dirty="0" smtClean="0">
                <a:solidFill>
                  <a:srgbClr val="0066FF"/>
                </a:solidFill>
              </a:rPr>
              <a:t>b</a:t>
            </a:r>
            <a:r>
              <a:rPr lang="en-US" sz="3600" dirty="0" smtClean="0"/>
              <a:t>	  = 	4</a:t>
            </a:r>
            <a:r>
              <a:rPr lang="en-US" sz="3600" dirty="0" smtClean="0">
                <a:solidFill>
                  <a:srgbClr val="FF0000"/>
                </a:solidFill>
              </a:rPr>
              <a:t>c</a:t>
            </a:r>
            <a:r>
              <a:rPr lang="en-US" sz="3600" dirty="0" smtClean="0"/>
              <a:t>  	   + 2</a:t>
            </a:r>
            <a:r>
              <a:rPr lang="en-US" sz="3600" dirty="0" smtClean="0">
                <a:solidFill>
                  <a:schemeClr val="tx2">
                    <a:lumMod val="75000"/>
                  </a:schemeClr>
                </a:solidFill>
              </a:rPr>
              <a:t>d</a:t>
            </a:r>
            <a:endParaRPr lang="en-US" sz="4800" dirty="0" smtClean="0">
              <a:solidFill>
                <a:schemeClr val="tx2">
                  <a:lumMod val="75000"/>
                </a:schemeClr>
              </a:solidFill>
            </a:endParaRPr>
          </a:p>
          <a:p>
            <a:pPr eaLnBrk="1" hangingPunct="1">
              <a:defRPr/>
            </a:pPr>
            <a:endParaRPr lang="en-US" sz="4800" dirty="0" smtClean="0"/>
          </a:p>
        </p:txBody>
      </p:sp>
      <p:cxnSp>
        <p:nvCxnSpPr>
          <p:cNvPr id="9" name="Straight Arrow Connector 8"/>
          <p:cNvCxnSpPr/>
          <p:nvPr/>
        </p:nvCxnSpPr>
        <p:spPr>
          <a:xfrm>
            <a:off x="4114800" y="3124200"/>
            <a:ext cx="9144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Line 6"/>
          <p:cNvSpPr>
            <a:spLocks noChangeShapeType="1"/>
          </p:cNvSpPr>
          <p:nvPr/>
        </p:nvSpPr>
        <p:spPr bwMode="auto">
          <a:xfrm flipH="1">
            <a:off x="2971800" y="3657600"/>
            <a:ext cx="381000" cy="381000"/>
          </a:xfrm>
          <a:prstGeom prst="line">
            <a:avLst/>
          </a:prstGeom>
          <a:noFill/>
          <a:ln w="92075">
            <a:solidFill>
              <a:schemeClr val="tx1"/>
            </a:solidFill>
            <a:round/>
            <a:headEnd/>
            <a:tailEnd/>
          </a:ln>
        </p:spPr>
        <p:txBody>
          <a:bodyPr/>
          <a:lstStyle/>
          <a:p>
            <a:endParaRPr lang="en-US"/>
          </a:p>
        </p:txBody>
      </p:sp>
      <p:sp>
        <p:nvSpPr>
          <p:cNvPr id="6" name="Line 6"/>
          <p:cNvSpPr>
            <a:spLocks noChangeShapeType="1"/>
          </p:cNvSpPr>
          <p:nvPr/>
        </p:nvSpPr>
        <p:spPr bwMode="auto">
          <a:xfrm flipH="1">
            <a:off x="6705600" y="3657600"/>
            <a:ext cx="381000" cy="381000"/>
          </a:xfrm>
          <a:prstGeom prst="line">
            <a:avLst/>
          </a:prstGeom>
          <a:noFill/>
          <a:ln w="92075">
            <a:solidFill>
              <a:schemeClr val="tx1"/>
            </a:solidFill>
            <a:round/>
            <a:headEnd/>
            <a:tailEnd/>
          </a:ln>
        </p:spPr>
        <p:txBody>
          <a:bodyPr/>
          <a:lstStyle/>
          <a:p>
            <a:endParaRPr lang="en-US"/>
          </a:p>
        </p:txBody>
      </p:sp>
      <p:sp>
        <p:nvSpPr>
          <p:cNvPr id="7" name="Line 6"/>
          <p:cNvSpPr>
            <a:spLocks noChangeShapeType="1"/>
          </p:cNvSpPr>
          <p:nvPr/>
        </p:nvSpPr>
        <p:spPr bwMode="auto">
          <a:xfrm flipH="1">
            <a:off x="2971800" y="4343400"/>
            <a:ext cx="381000" cy="381000"/>
          </a:xfrm>
          <a:prstGeom prst="line">
            <a:avLst/>
          </a:prstGeom>
          <a:noFill/>
          <a:ln w="92075">
            <a:solidFill>
              <a:schemeClr val="tx1"/>
            </a:solidFill>
            <a:round/>
            <a:headEnd/>
            <a:tailEnd/>
          </a:ln>
        </p:spPr>
        <p:txBody>
          <a:bodyPr/>
          <a:lstStyle/>
          <a:p>
            <a:endParaRPr lang="en-US"/>
          </a:p>
        </p:txBody>
      </p:sp>
      <p:sp>
        <p:nvSpPr>
          <p:cNvPr id="8" name="Line 6"/>
          <p:cNvSpPr>
            <a:spLocks noChangeShapeType="1"/>
          </p:cNvSpPr>
          <p:nvPr/>
        </p:nvSpPr>
        <p:spPr bwMode="auto">
          <a:xfrm flipH="1">
            <a:off x="5029200" y="4343400"/>
            <a:ext cx="381000" cy="381000"/>
          </a:xfrm>
          <a:prstGeom prst="line">
            <a:avLst/>
          </a:prstGeom>
          <a:noFill/>
          <a:ln w="92075">
            <a:solidFill>
              <a:schemeClr val="tx1"/>
            </a:solidFill>
            <a:round/>
            <a:headEnd/>
            <a:tailEnd/>
          </a:ln>
        </p:spPr>
        <p:txBody>
          <a:bodyPr/>
          <a:lstStyle/>
          <a:p>
            <a:endParaRPr lang="en-US"/>
          </a:p>
        </p:txBody>
      </p:sp>
      <p:sp>
        <p:nvSpPr>
          <p:cNvPr id="10" name="Line 6"/>
          <p:cNvSpPr>
            <a:spLocks noChangeShapeType="1"/>
          </p:cNvSpPr>
          <p:nvPr/>
        </p:nvSpPr>
        <p:spPr bwMode="auto">
          <a:xfrm flipH="1">
            <a:off x="1143000" y="4953000"/>
            <a:ext cx="381000" cy="381000"/>
          </a:xfrm>
          <a:prstGeom prst="line">
            <a:avLst/>
          </a:prstGeom>
          <a:noFill/>
          <a:ln w="92075">
            <a:solidFill>
              <a:schemeClr val="tx1"/>
            </a:solidFill>
            <a:round/>
            <a:headEnd/>
            <a:tailEn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noChangeArrowheads="1"/>
          </p:cNvSpPr>
          <p:nvPr>
            <p:ph type="title"/>
          </p:nvPr>
        </p:nvSpPr>
        <p:spPr/>
        <p:txBody>
          <a:bodyPr/>
          <a:lstStyle/>
          <a:p>
            <a:pPr eaLnBrk="1" hangingPunct="1"/>
            <a:r>
              <a:rPr lang="en-US" smtClean="0"/>
              <a:t>Systems of Equations</a:t>
            </a:r>
          </a:p>
        </p:txBody>
      </p:sp>
      <p:sp>
        <p:nvSpPr>
          <p:cNvPr id="20483" name="Rectangle 3"/>
          <p:cNvSpPr>
            <a:spLocks noGrp="1" noChangeArrowheads="1"/>
          </p:cNvSpPr>
          <p:nvPr>
            <p:ph idx="1"/>
          </p:nvPr>
        </p:nvSpPr>
        <p:spPr/>
        <p:txBody>
          <a:bodyPr/>
          <a:lstStyle/>
          <a:p>
            <a:pPr eaLnBrk="1" hangingPunct="1">
              <a:defRPr/>
            </a:pPr>
            <a:r>
              <a:rPr lang="en-US" dirty="0" smtClean="0"/>
              <a:t>Simplify the equations by eliminating variables with zero atoms present of element.</a:t>
            </a:r>
          </a:p>
          <a:p>
            <a:pPr algn="ctr" eaLnBrk="1" hangingPunct="1">
              <a:buFontTx/>
              <a:buNone/>
              <a:defRPr/>
            </a:pPr>
            <a:r>
              <a:rPr lang="en-US" sz="4500" dirty="0" smtClean="0">
                <a:solidFill>
                  <a:srgbClr val="7030A0"/>
                </a:solidFill>
              </a:rPr>
              <a:t>a</a:t>
            </a:r>
            <a:r>
              <a:rPr lang="en-US" sz="4500" dirty="0" smtClean="0"/>
              <a:t>CO</a:t>
            </a:r>
            <a:r>
              <a:rPr lang="en-US" sz="4500" baseline="-25000" dirty="0" smtClean="0"/>
              <a:t>2</a:t>
            </a:r>
            <a:r>
              <a:rPr lang="en-US" sz="4500" dirty="0" smtClean="0"/>
              <a:t> +   </a:t>
            </a:r>
            <a:r>
              <a:rPr lang="en-US" sz="4500" dirty="0" smtClean="0">
                <a:solidFill>
                  <a:srgbClr val="0066FF"/>
                </a:solidFill>
              </a:rPr>
              <a:t>b</a:t>
            </a:r>
            <a:r>
              <a:rPr lang="en-US" sz="4500" dirty="0" smtClean="0"/>
              <a:t>H</a:t>
            </a:r>
            <a:r>
              <a:rPr lang="en-US" sz="4500" baseline="-25000" dirty="0" smtClean="0"/>
              <a:t>2 </a:t>
            </a:r>
            <a:r>
              <a:rPr lang="en-US" sz="4500" dirty="0" smtClean="0"/>
              <a:t>         </a:t>
            </a:r>
            <a:r>
              <a:rPr lang="en-US" sz="4500" dirty="0" smtClean="0">
                <a:solidFill>
                  <a:srgbClr val="FF0000"/>
                </a:solidFill>
              </a:rPr>
              <a:t>c</a:t>
            </a:r>
            <a:r>
              <a:rPr lang="en-US" sz="4500" dirty="0" smtClean="0"/>
              <a:t>CH</a:t>
            </a:r>
            <a:r>
              <a:rPr lang="en-US" sz="4500" baseline="-25000" dirty="0" smtClean="0"/>
              <a:t>4</a:t>
            </a:r>
            <a:r>
              <a:rPr lang="en-US" sz="4500" dirty="0" smtClean="0"/>
              <a:t>+ </a:t>
            </a:r>
            <a:r>
              <a:rPr lang="en-US" sz="4500" dirty="0" smtClean="0">
                <a:solidFill>
                  <a:schemeClr val="tx2">
                    <a:lumMod val="75000"/>
                  </a:schemeClr>
                </a:solidFill>
              </a:rPr>
              <a:t>d</a:t>
            </a:r>
            <a:r>
              <a:rPr lang="en-US" sz="4500" dirty="0" smtClean="0"/>
              <a:t>H</a:t>
            </a:r>
            <a:r>
              <a:rPr lang="en-US" sz="4500" baseline="-25000" dirty="0" smtClean="0"/>
              <a:t>2</a:t>
            </a:r>
            <a:r>
              <a:rPr lang="en-US" sz="4500" dirty="0" smtClean="0"/>
              <a:t>O</a:t>
            </a:r>
          </a:p>
          <a:p>
            <a:pPr eaLnBrk="1" hangingPunct="1">
              <a:buFontTx/>
              <a:buNone/>
              <a:defRPr/>
            </a:pPr>
            <a:r>
              <a:rPr lang="en-US" sz="3600" dirty="0" smtClean="0"/>
              <a:t>C:  1</a:t>
            </a:r>
            <a:r>
              <a:rPr lang="en-US" sz="3600" dirty="0" smtClean="0">
                <a:solidFill>
                  <a:srgbClr val="7030A0"/>
                </a:solidFill>
              </a:rPr>
              <a:t>a</a:t>
            </a:r>
            <a:r>
              <a:rPr lang="en-US" sz="3600" dirty="0" smtClean="0"/>
              <a:t>  		 	 =		1</a:t>
            </a:r>
            <a:r>
              <a:rPr lang="en-US" sz="3600" dirty="0" smtClean="0">
                <a:solidFill>
                  <a:srgbClr val="FF0000"/>
                </a:solidFill>
              </a:rPr>
              <a:t>c</a:t>
            </a:r>
            <a:r>
              <a:rPr lang="en-US" sz="3600" dirty="0" smtClean="0"/>
              <a:t>    </a:t>
            </a:r>
          </a:p>
          <a:p>
            <a:pPr eaLnBrk="1" hangingPunct="1">
              <a:buFontTx/>
              <a:buNone/>
              <a:defRPr/>
            </a:pPr>
            <a:r>
              <a:rPr lang="en-US" sz="3600" dirty="0" smtClean="0"/>
              <a:t>O:  2</a:t>
            </a:r>
            <a:r>
              <a:rPr lang="en-US" sz="3600" dirty="0" smtClean="0">
                <a:solidFill>
                  <a:srgbClr val="7030A0"/>
                </a:solidFill>
              </a:rPr>
              <a:t>a</a:t>
            </a:r>
            <a:r>
              <a:rPr lang="en-US" sz="3600" dirty="0" smtClean="0"/>
              <a:t>   	 		 = 		      	1</a:t>
            </a:r>
            <a:r>
              <a:rPr lang="en-US" sz="3600" dirty="0" smtClean="0">
                <a:solidFill>
                  <a:schemeClr val="tx2">
                    <a:lumMod val="75000"/>
                  </a:schemeClr>
                </a:solidFill>
              </a:rPr>
              <a:t>d</a:t>
            </a:r>
          </a:p>
          <a:p>
            <a:pPr eaLnBrk="1" hangingPunct="1">
              <a:buFontTx/>
              <a:buNone/>
              <a:defRPr/>
            </a:pPr>
            <a:r>
              <a:rPr lang="en-US" sz="3600" dirty="0" smtClean="0"/>
              <a:t>H:               	2</a:t>
            </a:r>
            <a:r>
              <a:rPr lang="en-US" sz="3600" dirty="0" smtClean="0">
                <a:solidFill>
                  <a:srgbClr val="0066FF"/>
                </a:solidFill>
              </a:rPr>
              <a:t>b</a:t>
            </a:r>
            <a:r>
              <a:rPr lang="en-US" sz="3600" dirty="0" smtClean="0"/>
              <a:t>	 = 		4</a:t>
            </a:r>
            <a:r>
              <a:rPr lang="en-US" sz="3600" dirty="0" smtClean="0">
                <a:solidFill>
                  <a:srgbClr val="FF0000"/>
                </a:solidFill>
              </a:rPr>
              <a:t>c</a:t>
            </a:r>
            <a:r>
              <a:rPr lang="en-US" sz="3600" dirty="0" smtClean="0"/>
              <a:t>  + 2</a:t>
            </a:r>
            <a:r>
              <a:rPr lang="en-US" sz="3600" dirty="0" smtClean="0">
                <a:solidFill>
                  <a:schemeClr val="tx2">
                    <a:lumMod val="75000"/>
                  </a:schemeClr>
                </a:solidFill>
              </a:rPr>
              <a:t>d</a:t>
            </a:r>
            <a:endParaRPr lang="en-US" sz="4800" dirty="0" smtClean="0">
              <a:solidFill>
                <a:schemeClr val="tx2">
                  <a:lumMod val="75000"/>
                </a:schemeClr>
              </a:solidFill>
            </a:endParaRPr>
          </a:p>
          <a:p>
            <a:pPr eaLnBrk="1" hangingPunct="1">
              <a:defRPr/>
            </a:pPr>
            <a:endParaRPr lang="en-US" sz="4800" dirty="0" smtClean="0"/>
          </a:p>
        </p:txBody>
      </p:sp>
      <p:cxnSp>
        <p:nvCxnSpPr>
          <p:cNvPr id="9" name="Straight Arrow Connector 8"/>
          <p:cNvCxnSpPr/>
          <p:nvPr/>
        </p:nvCxnSpPr>
        <p:spPr>
          <a:xfrm>
            <a:off x="4114800" y="3122613"/>
            <a:ext cx="914400" cy="1587"/>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dirty="0" smtClean="0">
                <a:solidFill>
                  <a:srgbClr val="7030A0"/>
                </a:solidFill>
              </a:rPr>
              <a:t>a</a:t>
            </a:r>
            <a:r>
              <a:rPr lang="en-US" dirty="0" smtClean="0"/>
              <a:t>CO</a:t>
            </a:r>
            <a:r>
              <a:rPr lang="en-US" baseline="-25000" dirty="0" smtClean="0"/>
              <a:t>2</a:t>
            </a:r>
            <a:r>
              <a:rPr lang="en-US" dirty="0" smtClean="0"/>
              <a:t> +   </a:t>
            </a:r>
            <a:r>
              <a:rPr lang="en-US" dirty="0" smtClean="0">
                <a:solidFill>
                  <a:srgbClr val="0066FF"/>
                </a:solidFill>
              </a:rPr>
              <a:t>b</a:t>
            </a:r>
            <a:r>
              <a:rPr lang="en-US" dirty="0" smtClean="0"/>
              <a:t>H</a:t>
            </a:r>
            <a:r>
              <a:rPr lang="en-US" baseline="-25000" dirty="0" smtClean="0"/>
              <a:t>2 </a:t>
            </a:r>
            <a:r>
              <a:rPr lang="en-US" dirty="0" smtClean="0"/>
              <a:t>         </a:t>
            </a:r>
            <a:r>
              <a:rPr lang="en-US" dirty="0" smtClean="0">
                <a:solidFill>
                  <a:srgbClr val="FF0000"/>
                </a:solidFill>
              </a:rPr>
              <a:t>c</a:t>
            </a:r>
            <a:r>
              <a:rPr lang="en-US" dirty="0" smtClean="0"/>
              <a:t>CH</a:t>
            </a:r>
            <a:r>
              <a:rPr lang="en-US" baseline="-25000" dirty="0" smtClean="0"/>
              <a:t>4</a:t>
            </a:r>
            <a:r>
              <a:rPr lang="en-US" dirty="0" smtClean="0"/>
              <a:t>+ </a:t>
            </a:r>
            <a:r>
              <a:rPr lang="en-US" dirty="0" smtClean="0">
                <a:solidFill>
                  <a:schemeClr val="tx2">
                    <a:lumMod val="75000"/>
                  </a:schemeClr>
                </a:solidFill>
              </a:rPr>
              <a:t>d</a:t>
            </a:r>
            <a:r>
              <a:rPr lang="en-US" dirty="0" smtClean="0"/>
              <a:t>H</a:t>
            </a:r>
            <a:r>
              <a:rPr lang="en-US" baseline="-25000" dirty="0" smtClean="0"/>
              <a:t>2</a:t>
            </a:r>
            <a:r>
              <a:rPr lang="en-US" dirty="0" smtClean="0"/>
              <a:t>O</a:t>
            </a:r>
          </a:p>
        </p:txBody>
      </p:sp>
      <p:sp>
        <p:nvSpPr>
          <p:cNvPr id="22531" name="Rectangle 3"/>
          <p:cNvSpPr>
            <a:spLocks noGrp="1" noChangeArrowheads="1"/>
          </p:cNvSpPr>
          <p:nvPr>
            <p:ph idx="1"/>
          </p:nvPr>
        </p:nvSpPr>
        <p:spPr/>
        <p:txBody>
          <a:bodyPr/>
          <a:lstStyle/>
          <a:p>
            <a:pPr eaLnBrk="1" hangingPunct="1">
              <a:defRPr/>
            </a:pPr>
            <a:r>
              <a:rPr lang="en-US" dirty="0" smtClean="0"/>
              <a:t>Solve equation for chosen variable.  In this instance we choose </a:t>
            </a:r>
            <a:r>
              <a:rPr lang="en-US" dirty="0" smtClean="0">
                <a:solidFill>
                  <a:srgbClr val="990099"/>
                </a:solidFill>
              </a:rPr>
              <a:t>a</a:t>
            </a:r>
            <a:r>
              <a:rPr lang="en-US" dirty="0" smtClean="0"/>
              <a:t>.  Once receiving a solution place it in the solution column.  </a:t>
            </a:r>
          </a:p>
          <a:p>
            <a:pPr algn="ctr" eaLnBrk="1" hangingPunct="1">
              <a:buFontTx/>
              <a:buNone/>
              <a:defRPr/>
            </a:pPr>
            <a:r>
              <a:rPr lang="en-US" sz="4400" dirty="0" smtClean="0">
                <a:solidFill>
                  <a:srgbClr val="7030A0"/>
                </a:solidFill>
              </a:rPr>
              <a:t>a</a:t>
            </a:r>
            <a:r>
              <a:rPr lang="en-US" sz="4400" dirty="0" smtClean="0"/>
              <a:t>CO</a:t>
            </a:r>
            <a:r>
              <a:rPr lang="en-US" sz="4400" baseline="-25000" dirty="0" smtClean="0"/>
              <a:t>2</a:t>
            </a:r>
            <a:r>
              <a:rPr lang="en-US" sz="4400" dirty="0" smtClean="0"/>
              <a:t> +   </a:t>
            </a:r>
            <a:r>
              <a:rPr lang="en-US" sz="4400" dirty="0" smtClean="0">
                <a:solidFill>
                  <a:srgbClr val="0066FF"/>
                </a:solidFill>
              </a:rPr>
              <a:t>b</a:t>
            </a:r>
            <a:r>
              <a:rPr lang="en-US" sz="4400" dirty="0" smtClean="0"/>
              <a:t>H</a:t>
            </a:r>
            <a:r>
              <a:rPr lang="en-US" sz="4400" baseline="-25000" dirty="0" smtClean="0"/>
              <a:t>2 </a:t>
            </a:r>
            <a:r>
              <a:rPr lang="en-US" sz="4400" dirty="0" smtClean="0"/>
              <a:t>         </a:t>
            </a:r>
            <a:r>
              <a:rPr lang="en-US" sz="4400" dirty="0" smtClean="0">
                <a:solidFill>
                  <a:srgbClr val="FF0000"/>
                </a:solidFill>
              </a:rPr>
              <a:t>c</a:t>
            </a:r>
            <a:r>
              <a:rPr lang="en-US" sz="4400" dirty="0" smtClean="0"/>
              <a:t>CH</a:t>
            </a:r>
            <a:r>
              <a:rPr lang="en-US" sz="4400" baseline="-25000" dirty="0" smtClean="0"/>
              <a:t>4</a:t>
            </a:r>
            <a:r>
              <a:rPr lang="en-US" sz="4400" dirty="0" smtClean="0"/>
              <a:t>+ </a:t>
            </a:r>
            <a:r>
              <a:rPr lang="en-US" sz="4400" dirty="0" smtClean="0">
                <a:solidFill>
                  <a:schemeClr val="tx2">
                    <a:lumMod val="75000"/>
                  </a:schemeClr>
                </a:solidFill>
              </a:rPr>
              <a:t>d</a:t>
            </a:r>
            <a:r>
              <a:rPr lang="en-US" sz="4400" dirty="0" smtClean="0"/>
              <a:t>H</a:t>
            </a:r>
            <a:r>
              <a:rPr lang="en-US" sz="4400" baseline="-25000" dirty="0" smtClean="0"/>
              <a:t>2</a:t>
            </a:r>
            <a:r>
              <a:rPr lang="en-US" sz="4400" dirty="0" smtClean="0"/>
              <a:t>O</a:t>
            </a:r>
          </a:p>
          <a:p>
            <a:pPr eaLnBrk="1" hangingPunct="1">
              <a:buFontTx/>
              <a:buNone/>
              <a:defRPr/>
            </a:pPr>
            <a:r>
              <a:rPr lang="en-US" dirty="0" smtClean="0"/>
              <a:t>	1</a:t>
            </a:r>
            <a:r>
              <a:rPr lang="en-US" dirty="0" smtClean="0">
                <a:solidFill>
                  <a:srgbClr val="7030A0"/>
                </a:solidFill>
              </a:rPr>
              <a:t>a</a:t>
            </a:r>
            <a:r>
              <a:rPr lang="en-US" dirty="0" smtClean="0"/>
              <a:t>   	   	 	 =		1</a:t>
            </a:r>
            <a:r>
              <a:rPr lang="en-US" dirty="0" smtClean="0">
                <a:solidFill>
                  <a:srgbClr val="FF0000"/>
                </a:solidFill>
              </a:rPr>
              <a:t>c</a:t>
            </a:r>
            <a:r>
              <a:rPr lang="en-US" dirty="0" smtClean="0"/>
              <a:t>    </a:t>
            </a:r>
          </a:p>
          <a:p>
            <a:pPr eaLnBrk="1" hangingPunct="1">
              <a:buFontTx/>
              <a:buNone/>
              <a:defRPr/>
            </a:pPr>
            <a:r>
              <a:rPr lang="en-US" dirty="0" smtClean="0"/>
              <a:t>	2</a:t>
            </a:r>
            <a:r>
              <a:rPr lang="en-US" dirty="0" smtClean="0">
                <a:solidFill>
                  <a:srgbClr val="7030A0"/>
                </a:solidFill>
              </a:rPr>
              <a:t>a</a:t>
            </a:r>
            <a:r>
              <a:rPr lang="en-US" dirty="0" smtClean="0"/>
              <a:t>   	    		 = 		        1</a:t>
            </a:r>
            <a:r>
              <a:rPr lang="en-US" dirty="0" smtClean="0">
                <a:solidFill>
                  <a:schemeClr val="tx2">
                    <a:lumMod val="75000"/>
                  </a:schemeClr>
                </a:solidFill>
              </a:rPr>
              <a:t>d</a:t>
            </a:r>
          </a:p>
          <a:p>
            <a:pPr eaLnBrk="1" hangingPunct="1">
              <a:buFontTx/>
              <a:buNone/>
              <a:defRPr/>
            </a:pPr>
            <a:r>
              <a:rPr lang="en-US" dirty="0" smtClean="0"/>
              <a:t>	              		2</a:t>
            </a:r>
            <a:r>
              <a:rPr lang="en-US" dirty="0" smtClean="0">
                <a:solidFill>
                  <a:srgbClr val="0066FF"/>
                </a:solidFill>
              </a:rPr>
              <a:t>b</a:t>
            </a:r>
            <a:r>
              <a:rPr lang="en-US" dirty="0" smtClean="0"/>
              <a:t>	 = 		4</a:t>
            </a:r>
            <a:r>
              <a:rPr lang="en-US" dirty="0" smtClean="0">
                <a:solidFill>
                  <a:srgbClr val="FF0000"/>
                </a:solidFill>
              </a:rPr>
              <a:t>c</a:t>
            </a:r>
            <a:r>
              <a:rPr lang="en-US" dirty="0" smtClean="0"/>
              <a:t> + 2</a:t>
            </a:r>
            <a:r>
              <a:rPr lang="en-US" dirty="0" smtClean="0">
                <a:solidFill>
                  <a:schemeClr val="tx2">
                    <a:lumMod val="75000"/>
                  </a:schemeClr>
                </a:solidFill>
              </a:rPr>
              <a:t>d</a:t>
            </a:r>
            <a:endParaRPr lang="en-US" sz="4400" dirty="0" smtClean="0">
              <a:solidFill>
                <a:schemeClr val="tx2">
                  <a:lumMod val="75000"/>
                </a:schemeClr>
              </a:solidFill>
            </a:endParaRPr>
          </a:p>
          <a:p>
            <a:pPr eaLnBrk="1" hangingPunct="1">
              <a:defRPr/>
            </a:pPr>
            <a:endParaRPr lang="en-US" sz="4800" dirty="0" smtClean="0"/>
          </a:p>
        </p:txBody>
      </p:sp>
      <p:cxnSp>
        <p:nvCxnSpPr>
          <p:cNvPr id="12" name="Straight Arrow Connector 11"/>
          <p:cNvCxnSpPr/>
          <p:nvPr/>
        </p:nvCxnSpPr>
        <p:spPr>
          <a:xfrm>
            <a:off x="5029200" y="838200"/>
            <a:ext cx="9144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191000" y="3581400"/>
            <a:ext cx="9144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dirty="0" smtClean="0">
                <a:solidFill>
                  <a:srgbClr val="7030A0"/>
                </a:solidFill>
              </a:rPr>
              <a:t>a</a:t>
            </a:r>
            <a:r>
              <a:rPr lang="en-US" dirty="0" smtClean="0"/>
              <a:t>CO</a:t>
            </a:r>
            <a:r>
              <a:rPr lang="en-US" baseline="-25000" dirty="0" smtClean="0"/>
              <a:t>2</a:t>
            </a:r>
            <a:r>
              <a:rPr lang="en-US" dirty="0" smtClean="0"/>
              <a:t> +   </a:t>
            </a:r>
            <a:r>
              <a:rPr lang="en-US" dirty="0" smtClean="0">
                <a:solidFill>
                  <a:schemeClr val="accent5">
                    <a:lumMod val="50000"/>
                  </a:schemeClr>
                </a:solidFill>
              </a:rPr>
              <a:t>b</a:t>
            </a:r>
            <a:r>
              <a:rPr lang="en-US" dirty="0" smtClean="0"/>
              <a:t>H</a:t>
            </a:r>
            <a:r>
              <a:rPr lang="en-US" baseline="-25000" dirty="0" smtClean="0"/>
              <a:t>2 </a:t>
            </a:r>
            <a:r>
              <a:rPr lang="en-US" dirty="0" smtClean="0"/>
              <a:t>         </a:t>
            </a:r>
            <a:r>
              <a:rPr lang="en-US" dirty="0" smtClean="0">
                <a:solidFill>
                  <a:srgbClr val="FF0000"/>
                </a:solidFill>
              </a:rPr>
              <a:t>c</a:t>
            </a:r>
            <a:r>
              <a:rPr lang="en-US" dirty="0" smtClean="0"/>
              <a:t>CH</a:t>
            </a:r>
            <a:r>
              <a:rPr lang="en-US" baseline="-25000" dirty="0" smtClean="0"/>
              <a:t>4</a:t>
            </a:r>
            <a:r>
              <a:rPr lang="en-US" dirty="0" smtClean="0"/>
              <a:t>+ </a:t>
            </a:r>
            <a:r>
              <a:rPr lang="en-US" dirty="0" smtClean="0">
                <a:solidFill>
                  <a:schemeClr val="accent1">
                    <a:lumMod val="50000"/>
                  </a:schemeClr>
                </a:solidFill>
              </a:rPr>
              <a:t>d</a:t>
            </a:r>
            <a:r>
              <a:rPr lang="en-US" dirty="0" smtClean="0"/>
              <a:t>H</a:t>
            </a:r>
            <a:r>
              <a:rPr lang="en-US" baseline="-25000" dirty="0" smtClean="0"/>
              <a:t>2</a:t>
            </a:r>
            <a:r>
              <a:rPr lang="en-US" dirty="0" smtClean="0"/>
              <a:t>O</a:t>
            </a:r>
          </a:p>
        </p:txBody>
      </p:sp>
      <p:sp>
        <p:nvSpPr>
          <p:cNvPr id="22531" name="Rectangle 3"/>
          <p:cNvSpPr>
            <a:spLocks noGrp="1" noChangeArrowheads="1"/>
          </p:cNvSpPr>
          <p:nvPr>
            <p:ph idx="1"/>
          </p:nvPr>
        </p:nvSpPr>
        <p:spPr/>
        <p:txBody>
          <a:bodyPr/>
          <a:lstStyle/>
          <a:p>
            <a:pPr eaLnBrk="1" hangingPunct="1">
              <a:buFontTx/>
              <a:buNone/>
              <a:defRPr/>
            </a:pPr>
            <a:r>
              <a:rPr lang="en-US" dirty="0" smtClean="0"/>
              <a:t>	   1</a:t>
            </a:r>
            <a:r>
              <a:rPr lang="en-US" dirty="0" smtClean="0">
                <a:solidFill>
                  <a:srgbClr val="7030A0"/>
                </a:solidFill>
              </a:rPr>
              <a:t>a</a:t>
            </a:r>
            <a:r>
              <a:rPr lang="en-US" dirty="0" smtClean="0"/>
              <a:t>   =	1</a:t>
            </a:r>
            <a:r>
              <a:rPr lang="en-US" dirty="0" smtClean="0">
                <a:solidFill>
                  <a:srgbClr val="FF0000"/>
                </a:solidFill>
              </a:rPr>
              <a:t>c</a:t>
            </a:r>
            <a:r>
              <a:rPr lang="en-US" dirty="0" smtClean="0"/>
              <a:t>  </a:t>
            </a:r>
          </a:p>
          <a:p>
            <a:pPr eaLnBrk="1" hangingPunct="1">
              <a:buFontTx/>
              <a:buNone/>
              <a:defRPr/>
            </a:pPr>
            <a:r>
              <a:rPr lang="en-US" dirty="0" smtClean="0"/>
              <a:t>	   1  	1</a:t>
            </a:r>
          </a:p>
          <a:p>
            <a:pPr eaLnBrk="1" hangingPunct="1">
              <a:buFontTx/>
              <a:buNone/>
              <a:defRPr/>
            </a:pPr>
            <a:r>
              <a:rPr lang="en-US" dirty="0" smtClean="0"/>
              <a:t>      2</a:t>
            </a:r>
            <a:r>
              <a:rPr lang="en-US" dirty="0" smtClean="0">
                <a:solidFill>
                  <a:srgbClr val="7030A0"/>
                </a:solidFill>
              </a:rPr>
              <a:t>a</a:t>
            </a:r>
            <a:r>
              <a:rPr lang="en-US" dirty="0" smtClean="0"/>
              <a:t>  =     1</a:t>
            </a:r>
            <a:r>
              <a:rPr lang="en-US" dirty="0" smtClean="0">
                <a:solidFill>
                  <a:schemeClr val="accent1">
                    <a:lumMod val="50000"/>
                  </a:schemeClr>
                </a:solidFill>
              </a:rPr>
              <a:t>d</a:t>
            </a:r>
          </a:p>
          <a:p>
            <a:pPr eaLnBrk="1" hangingPunct="1">
              <a:buFontTx/>
              <a:buNone/>
              <a:defRPr/>
            </a:pPr>
            <a:r>
              <a:rPr lang="en-US" dirty="0" smtClean="0">
                <a:solidFill>
                  <a:schemeClr val="accent2">
                    <a:lumMod val="75000"/>
                  </a:schemeClr>
                </a:solidFill>
              </a:rPr>
              <a:t>	   </a:t>
            </a:r>
            <a:r>
              <a:rPr lang="en-US" dirty="0" smtClean="0"/>
              <a:t>1		1</a:t>
            </a:r>
            <a:endParaRPr lang="en-US" dirty="0" smtClean="0">
              <a:solidFill>
                <a:schemeClr val="accent2">
                  <a:lumMod val="75000"/>
                </a:schemeClr>
              </a:solidFill>
            </a:endParaRPr>
          </a:p>
          <a:p>
            <a:pPr eaLnBrk="1" hangingPunct="1">
              <a:buFontTx/>
              <a:buNone/>
              <a:defRPr/>
            </a:pPr>
            <a:r>
              <a:rPr lang="en-US" dirty="0" smtClean="0"/>
              <a:t>     2</a:t>
            </a:r>
            <a:r>
              <a:rPr lang="en-US" dirty="0" smtClean="0">
                <a:solidFill>
                  <a:srgbClr val="0066FF"/>
                </a:solidFill>
              </a:rPr>
              <a:t>b</a:t>
            </a:r>
            <a:r>
              <a:rPr lang="en-US" dirty="0" smtClean="0"/>
              <a:t> =  4</a:t>
            </a:r>
            <a:r>
              <a:rPr lang="en-US" dirty="0" smtClean="0">
                <a:solidFill>
                  <a:srgbClr val="FF0000"/>
                </a:solidFill>
              </a:rPr>
              <a:t>c</a:t>
            </a:r>
            <a:r>
              <a:rPr lang="en-US" dirty="0" smtClean="0"/>
              <a:t>  + 2</a:t>
            </a:r>
            <a:r>
              <a:rPr lang="en-US" dirty="0" smtClean="0">
                <a:solidFill>
                  <a:schemeClr val="accent1">
                    <a:lumMod val="50000"/>
                  </a:schemeClr>
                </a:solidFill>
              </a:rPr>
              <a:t>d</a:t>
            </a:r>
          </a:p>
          <a:p>
            <a:pPr eaLnBrk="1" hangingPunct="1">
              <a:buFontTx/>
              <a:buNone/>
              <a:defRPr/>
            </a:pPr>
            <a:r>
              <a:rPr lang="en-US" dirty="0" smtClean="0"/>
              <a:t>	</a:t>
            </a:r>
            <a:r>
              <a:rPr lang="en-US" i="1" dirty="0" smtClean="0"/>
              <a:t>substitute</a:t>
            </a:r>
            <a:r>
              <a:rPr lang="en-US" dirty="0" smtClean="0"/>
              <a:t> for a</a:t>
            </a:r>
            <a:endParaRPr lang="en-US" dirty="0" smtClean="0">
              <a:solidFill>
                <a:schemeClr val="accent2">
                  <a:lumMod val="75000"/>
                </a:schemeClr>
              </a:solidFill>
            </a:endParaRPr>
          </a:p>
          <a:p>
            <a:pPr eaLnBrk="1" hangingPunct="1">
              <a:buFontTx/>
              <a:buNone/>
              <a:defRPr/>
            </a:pPr>
            <a:endParaRPr lang="en-US" sz="4400" dirty="0" smtClean="0">
              <a:solidFill>
                <a:schemeClr val="accent2">
                  <a:lumMod val="75000"/>
                </a:schemeClr>
              </a:solidFill>
            </a:endParaRPr>
          </a:p>
          <a:p>
            <a:pPr eaLnBrk="1" hangingPunct="1">
              <a:defRPr/>
            </a:pPr>
            <a:endParaRPr lang="en-US" sz="4800" dirty="0" smtClean="0"/>
          </a:p>
        </p:txBody>
      </p:sp>
      <p:cxnSp>
        <p:nvCxnSpPr>
          <p:cNvPr id="12" name="Straight Arrow Connector 11"/>
          <p:cNvCxnSpPr/>
          <p:nvPr/>
        </p:nvCxnSpPr>
        <p:spPr>
          <a:xfrm>
            <a:off x="5105400" y="836613"/>
            <a:ext cx="914400" cy="1587"/>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066800" y="2209800"/>
            <a:ext cx="6858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286000" y="2209800"/>
            <a:ext cx="6858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990600" y="3352800"/>
            <a:ext cx="6858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209800" y="3352800"/>
            <a:ext cx="6858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1754188" y="4037013"/>
            <a:ext cx="5178425" cy="3175"/>
          </a:xfrm>
          <a:prstGeom prst="line">
            <a:avLst/>
          </a:prstGeom>
          <a:ln w="571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538" name="TextBox 4"/>
          <p:cNvSpPr txBox="1">
            <a:spLocks noChangeArrowheads="1"/>
          </p:cNvSpPr>
          <p:nvPr/>
        </p:nvSpPr>
        <p:spPr bwMode="auto">
          <a:xfrm>
            <a:off x="4495800" y="1371600"/>
            <a:ext cx="3962400" cy="3662363"/>
          </a:xfrm>
          <a:prstGeom prst="rect">
            <a:avLst/>
          </a:prstGeom>
          <a:noFill/>
          <a:ln w="9525">
            <a:noFill/>
            <a:miter lim="800000"/>
            <a:headEnd/>
            <a:tailEnd/>
          </a:ln>
        </p:spPr>
        <p:txBody>
          <a:bodyPr>
            <a:spAutoFit/>
          </a:bodyPr>
          <a:lstStyle/>
          <a:p>
            <a:pPr algn="ctr">
              <a:defRPr/>
            </a:pPr>
            <a:r>
              <a:rPr lang="en-US" sz="3600" u="sng" dirty="0"/>
              <a:t>Solutions</a:t>
            </a:r>
            <a:r>
              <a:rPr lang="en-US" sz="3600" dirty="0"/>
              <a:t>:</a:t>
            </a:r>
          </a:p>
          <a:p>
            <a:pPr algn="ctr">
              <a:defRPr/>
            </a:pPr>
            <a:endParaRPr lang="en-US" sz="3600" dirty="0"/>
          </a:p>
          <a:p>
            <a:pPr>
              <a:defRPr/>
            </a:pPr>
            <a:r>
              <a:rPr lang="en-US" sz="3200" dirty="0"/>
              <a:t>C:  </a:t>
            </a:r>
            <a:r>
              <a:rPr lang="en-US" sz="3200" dirty="0">
                <a:solidFill>
                  <a:srgbClr val="7030A0"/>
                </a:solidFill>
              </a:rPr>
              <a:t>a</a:t>
            </a:r>
            <a:r>
              <a:rPr lang="en-US" sz="3200" dirty="0"/>
              <a:t> = </a:t>
            </a:r>
            <a:r>
              <a:rPr lang="en-US" sz="3200" dirty="0">
                <a:solidFill>
                  <a:srgbClr val="FF3300"/>
                </a:solidFill>
              </a:rPr>
              <a:t>c</a:t>
            </a:r>
          </a:p>
          <a:p>
            <a:pPr>
              <a:defRPr/>
            </a:pPr>
            <a:endParaRPr lang="en-US" sz="3200" dirty="0">
              <a:solidFill>
                <a:srgbClr val="FF3300"/>
              </a:solidFill>
            </a:endParaRPr>
          </a:p>
          <a:p>
            <a:pPr>
              <a:defRPr/>
            </a:pPr>
            <a:r>
              <a:rPr lang="en-US" sz="3200" dirty="0"/>
              <a:t>O:  2</a:t>
            </a:r>
            <a:r>
              <a:rPr lang="en-US" sz="3200" dirty="0">
                <a:solidFill>
                  <a:srgbClr val="7030A0"/>
                </a:solidFill>
              </a:rPr>
              <a:t>a</a:t>
            </a:r>
            <a:r>
              <a:rPr lang="en-US" sz="3200" dirty="0"/>
              <a:t> =</a:t>
            </a:r>
            <a:r>
              <a:rPr lang="en-US" sz="3200" dirty="0">
                <a:solidFill>
                  <a:schemeClr val="accent1">
                    <a:lumMod val="50000"/>
                  </a:schemeClr>
                </a:solidFill>
              </a:rPr>
              <a:t>d</a:t>
            </a:r>
          </a:p>
          <a:p>
            <a:pPr>
              <a:defRPr/>
            </a:pPr>
            <a:r>
              <a:rPr lang="en-US" sz="3200" dirty="0">
                <a:solidFill>
                  <a:srgbClr val="FF3300"/>
                </a:solidFill>
              </a:rPr>
              <a:t>             </a:t>
            </a:r>
            <a:endParaRPr lang="en-US" sz="3200" dirty="0"/>
          </a:p>
          <a:p>
            <a:pPr>
              <a:defRPr/>
            </a:pPr>
            <a:r>
              <a:rPr lang="en-US" sz="3200" dirty="0"/>
              <a:t>H: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8" name="Rectangle 8"/>
          <p:cNvSpPr>
            <a:spLocks noGrp="1"/>
          </p:cNvSpPr>
          <p:nvPr>
            <p:ph type="title"/>
          </p:nvPr>
        </p:nvSpPr>
        <p:spPr/>
        <p:txBody>
          <a:bodyPr/>
          <a:lstStyle/>
          <a:p>
            <a:endParaRPr lang="en-US" smtClean="0"/>
          </a:p>
        </p:txBody>
      </p:sp>
      <p:sp>
        <p:nvSpPr>
          <p:cNvPr id="148489" name="Rectangle 9"/>
          <p:cNvSpPr>
            <a:spLocks noGrp="1"/>
          </p:cNvSpPr>
          <p:nvPr>
            <p:ph type="body" idx="1"/>
          </p:nvPr>
        </p:nvSpPr>
        <p:spPr/>
        <p:txBody>
          <a:bodyPr/>
          <a:lstStyle/>
          <a:p>
            <a:endParaRPr lang="en-US" smtClean="0"/>
          </a:p>
        </p:txBody>
      </p:sp>
      <p:pic>
        <p:nvPicPr>
          <p:cNvPr id="148490" name="Picture 10" descr="DSC00685"/>
          <p:cNvPicPr>
            <a:picLocks noChangeAspect="1" noChangeArrowheads="1"/>
          </p:cNvPicPr>
          <p:nvPr/>
        </p:nvPicPr>
        <p:blipFill>
          <a:blip r:embed="rId2"/>
          <a:srcRect/>
          <a:stretch>
            <a:fillRect/>
          </a:stretch>
        </p:blipFill>
        <p:spPr bwMode="auto">
          <a:xfrm>
            <a:off x="-1752600" y="-1828800"/>
            <a:ext cx="13792200" cy="9691688"/>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7030A0"/>
                </a:solidFill>
              </a:rPr>
              <a:t>a</a:t>
            </a:r>
            <a:r>
              <a:rPr lang="en-US" dirty="0" smtClean="0"/>
              <a:t>CO</a:t>
            </a:r>
            <a:r>
              <a:rPr lang="en-US" baseline="-25000" dirty="0" smtClean="0"/>
              <a:t>2</a:t>
            </a:r>
            <a:r>
              <a:rPr lang="en-US" dirty="0" smtClean="0"/>
              <a:t> +   </a:t>
            </a:r>
            <a:r>
              <a:rPr lang="en-US" dirty="0" smtClean="0">
                <a:solidFill>
                  <a:schemeClr val="accent5">
                    <a:lumMod val="50000"/>
                  </a:schemeClr>
                </a:solidFill>
              </a:rPr>
              <a:t>b</a:t>
            </a:r>
            <a:r>
              <a:rPr lang="en-US" dirty="0" smtClean="0"/>
              <a:t>H</a:t>
            </a:r>
            <a:r>
              <a:rPr lang="en-US" baseline="-25000" dirty="0" smtClean="0"/>
              <a:t>2 </a:t>
            </a:r>
            <a:r>
              <a:rPr lang="en-US" dirty="0" smtClean="0"/>
              <a:t>         </a:t>
            </a:r>
            <a:r>
              <a:rPr lang="en-US" dirty="0" smtClean="0">
                <a:solidFill>
                  <a:srgbClr val="FF0000"/>
                </a:solidFill>
              </a:rPr>
              <a:t>c</a:t>
            </a:r>
            <a:r>
              <a:rPr lang="en-US" dirty="0" smtClean="0"/>
              <a:t>CH</a:t>
            </a:r>
            <a:r>
              <a:rPr lang="en-US" baseline="-25000" dirty="0" smtClean="0"/>
              <a:t>4</a:t>
            </a:r>
            <a:r>
              <a:rPr lang="en-US" dirty="0" smtClean="0"/>
              <a:t>+ </a:t>
            </a:r>
            <a:r>
              <a:rPr lang="en-US" dirty="0" smtClean="0">
                <a:solidFill>
                  <a:schemeClr val="tx2">
                    <a:lumMod val="75000"/>
                  </a:schemeClr>
                </a:solidFill>
              </a:rPr>
              <a:t>d</a:t>
            </a:r>
            <a:r>
              <a:rPr lang="en-US" dirty="0" smtClean="0"/>
              <a:t>H</a:t>
            </a:r>
            <a:r>
              <a:rPr lang="en-US" baseline="-25000" dirty="0" smtClean="0"/>
              <a:t>2</a:t>
            </a:r>
            <a:r>
              <a:rPr lang="en-US" dirty="0" smtClean="0"/>
              <a:t>O</a:t>
            </a:r>
            <a:endParaRPr lang="en-US" dirty="0"/>
          </a:p>
        </p:txBody>
      </p:sp>
      <p:sp>
        <p:nvSpPr>
          <p:cNvPr id="3" name="Content Placeholder 2"/>
          <p:cNvSpPr>
            <a:spLocks noGrp="1"/>
          </p:cNvSpPr>
          <p:nvPr>
            <p:ph idx="1"/>
          </p:nvPr>
        </p:nvSpPr>
        <p:spPr/>
        <p:txBody>
          <a:bodyPr/>
          <a:lstStyle/>
          <a:p>
            <a:pPr eaLnBrk="1" hangingPunct="1">
              <a:buFontTx/>
              <a:buNone/>
              <a:defRPr/>
            </a:pPr>
            <a:r>
              <a:rPr lang="en-US" dirty="0" smtClean="0"/>
              <a:t>H:  2</a:t>
            </a:r>
            <a:r>
              <a:rPr lang="en-US" dirty="0" smtClean="0">
                <a:solidFill>
                  <a:srgbClr val="0066FF"/>
                </a:solidFill>
              </a:rPr>
              <a:t>b</a:t>
            </a:r>
            <a:r>
              <a:rPr lang="en-US" dirty="0" smtClean="0"/>
              <a:t> =  4</a:t>
            </a:r>
            <a:r>
              <a:rPr lang="en-US" dirty="0" smtClean="0">
                <a:solidFill>
                  <a:srgbClr val="FF0000"/>
                </a:solidFill>
              </a:rPr>
              <a:t>c</a:t>
            </a:r>
            <a:r>
              <a:rPr lang="en-US" dirty="0" smtClean="0"/>
              <a:t>  + 2</a:t>
            </a:r>
            <a:r>
              <a:rPr lang="en-US" dirty="0" smtClean="0">
                <a:solidFill>
                  <a:schemeClr val="accent1">
                    <a:lumMod val="50000"/>
                  </a:schemeClr>
                </a:solidFill>
              </a:rPr>
              <a:t>d</a:t>
            </a:r>
          </a:p>
          <a:p>
            <a:pPr eaLnBrk="1" hangingPunct="1">
              <a:buFontTx/>
              <a:buNone/>
              <a:defRPr/>
            </a:pPr>
            <a:r>
              <a:rPr lang="en-US" dirty="0" smtClean="0"/>
              <a:t>	  2</a:t>
            </a:r>
            <a:r>
              <a:rPr lang="en-US" dirty="0" smtClean="0">
                <a:solidFill>
                  <a:srgbClr val="0066FF"/>
                </a:solidFill>
              </a:rPr>
              <a:t>b</a:t>
            </a:r>
            <a:r>
              <a:rPr lang="en-US" dirty="0" smtClean="0"/>
              <a:t> =  4</a:t>
            </a:r>
            <a:r>
              <a:rPr lang="en-US" dirty="0" smtClean="0">
                <a:solidFill>
                  <a:srgbClr val="7030A0"/>
                </a:solidFill>
              </a:rPr>
              <a:t>a</a:t>
            </a:r>
            <a:r>
              <a:rPr lang="en-US" dirty="0" smtClean="0"/>
              <a:t>  + 2(2</a:t>
            </a:r>
            <a:r>
              <a:rPr lang="en-US" dirty="0" smtClean="0">
                <a:solidFill>
                  <a:srgbClr val="7030A0"/>
                </a:solidFill>
              </a:rPr>
              <a:t>a</a:t>
            </a:r>
            <a:r>
              <a:rPr lang="en-US" dirty="0" smtClean="0"/>
              <a:t>)</a:t>
            </a:r>
          </a:p>
          <a:p>
            <a:pPr eaLnBrk="1" hangingPunct="1">
              <a:buFontTx/>
              <a:buNone/>
              <a:defRPr/>
            </a:pPr>
            <a:r>
              <a:rPr lang="en-US" dirty="0" smtClean="0"/>
              <a:t>	  2</a:t>
            </a:r>
            <a:r>
              <a:rPr lang="en-US" dirty="0" smtClean="0">
                <a:solidFill>
                  <a:srgbClr val="0066FF"/>
                </a:solidFill>
              </a:rPr>
              <a:t>b</a:t>
            </a:r>
            <a:r>
              <a:rPr lang="en-US" dirty="0" smtClean="0"/>
              <a:t> =  4</a:t>
            </a:r>
            <a:r>
              <a:rPr lang="en-US" dirty="0" smtClean="0">
                <a:solidFill>
                  <a:srgbClr val="7030A0"/>
                </a:solidFill>
              </a:rPr>
              <a:t>a</a:t>
            </a:r>
            <a:r>
              <a:rPr lang="en-US" dirty="0" smtClean="0"/>
              <a:t>  + 4</a:t>
            </a:r>
            <a:r>
              <a:rPr lang="en-US" dirty="0" smtClean="0">
                <a:solidFill>
                  <a:srgbClr val="7030A0"/>
                </a:solidFill>
              </a:rPr>
              <a:t>a</a:t>
            </a:r>
          </a:p>
          <a:p>
            <a:pPr eaLnBrk="1" hangingPunct="1">
              <a:buFontTx/>
              <a:buNone/>
              <a:defRPr/>
            </a:pPr>
            <a:r>
              <a:rPr lang="en-US" dirty="0" smtClean="0"/>
              <a:t>	  2</a:t>
            </a:r>
            <a:r>
              <a:rPr lang="en-US" dirty="0" smtClean="0">
                <a:solidFill>
                  <a:srgbClr val="0066FF"/>
                </a:solidFill>
              </a:rPr>
              <a:t>b</a:t>
            </a:r>
            <a:r>
              <a:rPr lang="en-US" dirty="0" smtClean="0"/>
              <a:t> =     8</a:t>
            </a:r>
            <a:r>
              <a:rPr lang="en-US" dirty="0" smtClean="0">
                <a:solidFill>
                  <a:srgbClr val="7030A0"/>
                </a:solidFill>
              </a:rPr>
              <a:t>a</a:t>
            </a:r>
            <a:r>
              <a:rPr lang="en-US" dirty="0" smtClean="0"/>
              <a:t> </a:t>
            </a:r>
          </a:p>
          <a:p>
            <a:pPr eaLnBrk="1" hangingPunct="1">
              <a:buFontTx/>
              <a:buNone/>
              <a:defRPr/>
            </a:pPr>
            <a:r>
              <a:rPr lang="en-US" dirty="0" smtClean="0"/>
              <a:t>	  2</a:t>
            </a:r>
            <a:r>
              <a:rPr lang="en-US" dirty="0" smtClean="0">
                <a:solidFill>
                  <a:schemeClr val="accent5">
                    <a:lumMod val="50000"/>
                  </a:schemeClr>
                </a:solidFill>
              </a:rPr>
              <a:t>		</a:t>
            </a:r>
            <a:r>
              <a:rPr lang="en-US" dirty="0" smtClean="0"/>
              <a:t>2 </a:t>
            </a:r>
          </a:p>
          <a:p>
            <a:pPr eaLnBrk="1" hangingPunct="1">
              <a:buFontTx/>
              <a:buNone/>
              <a:defRPr/>
            </a:pPr>
            <a:r>
              <a:rPr lang="en-US" dirty="0" smtClean="0"/>
              <a:t>      </a:t>
            </a:r>
            <a:r>
              <a:rPr lang="en-US" dirty="0" smtClean="0">
                <a:solidFill>
                  <a:srgbClr val="0066FF"/>
                </a:solidFill>
              </a:rPr>
              <a:t>b</a:t>
            </a:r>
            <a:r>
              <a:rPr lang="en-US" dirty="0" smtClean="0"/>
              <a:t>  =   4</a:t>
            </a:r>
            <a:r>
              <a:rPr lang="en-US" dirty="0" smtClean="0">
                <a:solidFill>
                  <a:srgbClr val="7030A0"/>
                </a:solidFill>
              </a:rPr>
              <a:t>a</a:t>
            </a:r>
          </a:p>
          <a:p>
            <a:pPr eaLnBrk="1" hangingPunct="1">
              <a:buFontTx/>
              <a:buNone/>
              <a:defRPr/>
            </a:pPr>
            <a:r>
              <a:rPr lang="en-US" dirty="0" smtClean="0"/>
              <a:t>      </a:t>
            </a:r>
            <a:endParaRPr lang="en-US" dirty="0"/>
          </a:p>
        </p:txBody>
      </p:sp>
      <p:cxnSp>
        <p:nvCxnSpPr>
          <p:cNvPr id="4" name="Straight Connector 3"/>
          <p:cNvCxnSpPr/>
          <p:nvPr/>
        </p:nvCxnSpPr>
        <p:spPr>
          <a:xfrm>
            <a:off x="990600" y="3886200"/>
            <a:ext cx="6858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057400" y="3886200"/>
            <a:ext cx="6858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105400" y="836613"/>
            <a:ext cx="914400" cy="1587"/>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4"/>
          <p:cNvSpPr txBox="1">
            <a:spLocks noChangeArrowheads="1"/>
          </p:cNvSpPr>
          <p:nvPr/>
        </p:nvSpPr>
        <p:spPr bwMode="auto">
          <a:xfrm>
            <a:off x="4495800" y="1371600"/>
            <a:ext cx="3962400" cy="3662363"/>
          </a:xfrm>
          <a:prstGeom prst="rect">
            <a:avLst/>
          </a:prstGeom>
          <a:noFill/>
          <a:ln w="9525">
            <a:noFill/>
            <a:miter lim="800000"/>
            <a:headEnd/>
            <a:tailEnd/>
          </a:ln>
        </p:spPr>
        <p:txBody>
          <a:bodyPr>
            <a:spAutoFit/>
          </a:bodyPr>
          <a:lstStyle/>
          <a:p>
            <a:pPr algn="ctr">
              <a:defRPr/>
            </a:pPr>
            <a:r>
              <a:rPr lang="en-US" sz="3600" u="sng" dirty="0"/>
              <a:t>Solutions</a:t>
            </a:r>
            <a:r>
              <a:rPr lang="en-US" sz="3600" dirty="0"/>
              <a:t>:</a:t>
            </a:r>
          </a:p>
          <a:p>
            <a:pPr algn="ctr">
              <a:defRPr/>
            </a:pPr>
            <a:endParaRPr lang="en-US" sz="3600" dirty="0"/>
          </a:p>
          <a:p>
            <a:pPr>
              <a:defRPr/>
            </a:pPr>
            <a:r>
              <a:rPr lang="en-US" sz="3200" dirty="0">
                <a:solidFill>
                  <a:srgbClr val="7030A0"/>
                </a:solidFill>
              </a:rPr>
              <a:t>a</a:t>
            </a:r>
            <a:r>
              <a:rPr lang="en-US" sz="3200" dirty="0"/>
              <a:t> = </a:t>
            </a:r>
            <a:r>
              <a:rPr lang="en-US" sz="3200" dirty="0">
                <a:solidFill>
                  <a:srgbClr val="FF3300"/>
                </a:solidFill>
              </a:rPr>
              <a:t>c</a:t>
            </a:r>
          </a:p>
          <a:p>
            <a:pPr>
              <a:defRPr/>
            </a:pPr>
            <a:endParaRPr lang="en-US" sz="3200" dirty="0">
              <a:solidFill>
                <a:srgbClr val="FF3300"/>
              </a:solidFill>
            </a:endParaRPr>
          </a:p>
          <a:p>
            <a:pPr>
              <a:defRPr/>
            </a:pPr>
            <a:r>
              <a:rPr lang="en-US" sz="3200" dirty="0"/>
              <a:t>2</a:t>
            </a:r>
            <a:r>
              <a:rPr lang="en-US" sz="3200" dirty="0">
                <a:solidFill>
                  <a:srgbClr val="7030A0"/>
                </a:solidFill>
              </a:rPr>
              <a:t>a</a:t>
            </a:r>
            <a:r>
              <a:rPr lang="en-US" sz="3200" dirty="0"/>
              <a:t> =</a:t>
            </a:r>
            <a:r>
              <a:rPr lang="en-US" sz="3200" dirty="0">
                <a:solidFill>
                  <a:schemeClr val="tx2">
                    <a:lumMod val="75000"/>
                  </a:schemeClr>
                </a:solidFill>
              </a:rPr>
              <a:t>d</a:t>
            </a:r>
          </a:p>
          <a:p>
            <a:pPr>
              <a:defRPr/>
            </a:pPr>
            <a:r>
              <a:rPr lang="en-US" sz="3200" dirty="0">
                <a:solidFill>
                  <a:srgbClr val="FF3300"/>
                </a:solidFill>
              </a:rPr>
              <a:t>             </a:t>
            </a:r>
            <a:endParaRPr lang="en-US" sz="3200" dirty="0"/>
          </a:p>
          <a:p>
            <a:pPr>
              <a:defRPr/>
            </a:pPr>
            <a:r>
              <a:rPr lang="en-US" sz="3200" dirty="0">
                <a:solidFill>
                  <a:srgbClr val="0066FF"/>
                </a:solidFill>
              </a:rPr>
              <a:t>b</a:t>
            </a:r>
            <a:r>
              <a:rPr lang="en-US" sz="3200" dirty="0"/>
              <a:t>  =   4</a:t>
            </a:r>
            <a:r>
              <a:rPr lang="en-US" sz="3200" dirty="0">
                <a:solidFill>
                  <a:srgbClr val="7030A0"/>
                </a:solidFill>
              </a:rPr>
              <a:t>a</a:t>
            </a:r>
          </a:p>
        </p:txBody>
      </p:sp>
      <p:cxnSp>
        <p:nvCxnSpPr>
          <p:cNvPr id="10" name="Straight Connector 9"/>
          <p:cNvCxnSpPr/>
          <p:nvPr/>
        </p:nvCxnSpPr>
        <p:spPr>
          <a:xfrm rot="5400000">
            <a:off x="1753394" y="3960019"/>
            <a:ext cx="5180013" cy="3175"/>
          </a:xfrm>
          <a:prstGeom prst="line">
            <a:avLst/>
          </a:prstGeom>
          <a:ln w="571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dirty="0" smtClean="0">
                <a:solidFill>
                  <a:srgbClr val="7030A0"/>
                </a:solidFill>
              </a:rPr>
              <a:t>a</a:t>
            </a:r>
            <a:r>
              <a:rPr lang="en-US" dirty="0" smtClean="0"/>
              <a:t>CO</a:t>
            </a:r>
            <a:r>
              <a:rPr lang="en-US" baseline="-25000" dirty="0" smtClean="0"/>
              <a:t>2</a:t>
            </a:r>
            <a:r>
              <a:rPr lang="en-US" dirty="0" smtClean="0"/>
              <a:t> +   </a:t>
            </a:r>
            <a:r>
              <a:rPr lang="en-US" dirty="0" smtClean="0">
                <a:solidFill>
                  <a:srgbClr val="0066FF"/>
                </a:solidFill>
              </a:rPr>
              <a:t>b</a:t>
            </a:r>
            <a:r>
              <a:rPr lang="en-US" dirty="0" smtClean="0"/>
              <a:t>H</a:t>
            </a:r>
            <a:r>
              <a:rPr lang="en-US" baseline="-25000" dirty="0" smtClean="0"/>
              <a:t>2 </a:t>
            </a:r>
            <a:r>
              <a:rPr lang="en-US" dirty="0" smtClean="0"/>
              <a:t>         </a:t>
            </a:r>
            <a:r>
              <a:rPr lang="en-US" dirty="0" smtClean="0">
                <a:solidFill>
                  <a:srgbClr val="FF0000"/>
                </a:solidFill>
              </a:rPr>
              <a:t>c</a:t>
            </a:r>
            <a:r>
              <a:rPr lang="en-US" dirty="0" smtClean="0"/>
              <a:t>CH</a:t>
            </a:r>
            <a:r>
              <a:rPr lang="en-US" baseline="-25000" dirty="0" smtClean="0"/>
              <a:t>4</a:t>
            </a:r>
            <a:r>
              <a:rPr lang="en-US" dirty="0" smtClean="0"/>
              <a:t>+ </a:t>
            </a:r>
            <a:r>
              <a:rPr lang="en-US" dirty="0" smtClean="0">
                <a:solidFill>
                  <a:schemeClr val="accent1">
                    <a:lumMod val="50000"/>
                  </a:schemeClr>
                </a:solidFill>
              </a:rPr>
              <a:t>d</a:t>
            </a:r>
            <a:r>
              <a:rPr lang="en-US" dirty="0" smtClean="0"/>
              <a:t>H</a:t>
            </a:r>
            <a:r>
              <a:rPr lang="en-US" baseline="-25000" dirty="0" smtClean="0"/>
              <a:t>2</a:t>
            </a:r>
            <a:r>
              <a:rPr lang="en-US" dirty="0" smtClean="0"/>
              <a:t>O</a:t>
            </a:r>
          </a:p>
        </p:txBody>
      </p:sp>
      <p:sp>
        <p:nvSpPr>
          <p:cNvPr id="137218" name="Rectangle 3"/>
          <p:cNvSpPr>
            <a:spLocks noGrp="1" noChangeArrowheads="1"/>
          </p:cNvSpPr>
          <p:nvPr>
            <p:ph idx="1"/>
          </p:nvPr>
        </p:nvSpPr>
        <p:spPr/>
        <p:txBody>
          <a:bodyPr/>
          <a:lstStyle/>
          <a:p>
            <a:pPr eaLnBrk="1" hangingPunct="1"/>
            <a:r>
              <a:rPr lang="en-US" smtClean="0"/>
              <a:t>Assign a numerical value to </a:t>
            </a:r>
            <a:r>
              <a:rPr lang="en-US" smtClean="0">
                <a:solidFill>
                  <a:srgbClr val="990099"/>
                </a:solidFill>
              </a:rPr>
              <a:t>a</a:t>
            </a:r>
            <a:r>
              <a:rPr lang="en-US" smtClean="0"/>
              <a:t> and substitute to find the value of the coefficient.</a:t>
            </a:r>
          </a:p>
          <a:p>
            <a:pPr eaLnBrk="1" hangingPunct="1">
              <a:buFontTx/>
              <a:buNone/>
            </a:pPr>
            <a:endParaRPr lang="en-US" smtClean="0"/>
          </a:p>
          <a:p>
            <a:pPr eaLnBrk="1" hangingPunct="1"/>
            <a:endParaRPr lang="en-US" sz="4800" smtClean="0"/>
          </a:p>
        </p:txBody>
      </p:sp>
      <p:sp>
        <p:nvSpPr>
          <p:cNvPr id="137219" name="TextBox 4"/>
          <p:cNvSpPr txBox="1">
            <a:spLocks noChangeArrowheads="1"/>
          </p:cNvSpPr>
          <p:nvPr/>
        </p:nvSpPr>
        <p:spPr bwMode="auto">
          <a:xfrm>
            <a:off x="609600" y="3352800"/>
            <a:ext cx="7848600" cy="584200"/>
          </a:xfrm>
          <a:prstGeom prst="rect">
            <a:avLst/>
          </a:prstGeom>
          <a:noFill/>
          <a:ln w="9525">
            <a:noFill/>
            <a:miter lim="800000"/>
            <a:headEnd/>
            <a:tailEnd/>
          </a:ln>
        </p:spPr>
        <p:txBody>
          <a:bodyPr>
            <a:spAutoFit/>
          </a:bodyPr>
          <a:lstStyle/>
          <a:p>
            <a:endParaRPr lang="en-US" sz="3200"/>
          </a:p>
        </p:txBody>
      </p:sp>
      <p:cxnSp>
        <p:nvCxnSpPr>
          <p:cNvPr id="7" name="Straight Arrow Connector 6"/>
          <p:cNvCxnSpPr/>
          <p:nvPr/>
        </p:nvCxnSpPr>
        <p:spPr>
          <a:xfrm>
            <a:off x="5105400" y="836613"/>
            <a:ext cx="914400" cy="1587"/>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4"/>
          <p:cNvSpPr txBox="1">
            <a:spLocks noChangeArrowheads="1"/>
          </p:cNvSpPr>
          <p:nvPr/>
        </p:nvSpPr>
        <p:spPr bwMode="auto">
          <a:xfrm>
            <a:off x="762000" y="3195638"/>
            <a:ext cx="3962400" cy="3108325"/>
          </a:xfrm>
          <a:prstGeom prst="rect">
            <a:avLst/>
          </a:prstGeom>
          <a:noFill/>
          <a:ln w="9525">
            <a:noFill/>
            <a:miter lim="800000"/>
            <a:headEnd/>
            <a:tailEnd/>
          </a:ln>
        </p:spPr>
        <p:txBody>
          <a:bodyPr>
            <a:spAutoFit/>
          </a:bodyPr>
          <a:lstStyle/>
          <a:p>
            <a:pPr algn="ctr">
              <a:defRPr/>
            </a:pPr>
            <a:r>
              <a:rPr lang="en-US" sz="3600" dirty="0"/>
              <a:t>Substitute: </a:t>
            </a:r>
            <a:r>
              <a:rPr lang="en-US" sz="3600" dirty="0">
                <a:solidFill>
                  <a:srgbClr val="7030A0"/>
                </a:solidFill>
              </a:rPr>
              <a:t>a</a:t>
            </a:r>
            <a:r>
              <a:rPr lang="en-US" sz="3600" dirty="0">
                <a:solidFill>
                  <a:srgbClr val="92D050"/>
                </a:solidFill>
              </a:rPr>
              <a:t> </a:t>
            </a:r>
            <a:r>
              <a:rPr lang="en-US" sz="3600" dirty="0"/>
              <a:t>= 1</a:t>
            </a:r>
          </a:p>
          <a:p>
            <a:pPr>
              <a:defRPr/>
            </a:pPr>
            <a:r>
              <a:rPr lang="en-US" sz="3200" dirty="0">
                <a:solidFill>
                  <a:schemeClr val="folHlink"/>
                </a:solidFill>
              </a:rPr>
              <a:t>  </a:t>
            </a:r>
            <a:r>
              <a:rPr lang="en-US" sz="3200" dirty="0">
                <a:solidFill>
                  <a:srgbClr val="7030A0"/>
                </a:solidFill>
              </a:rPr>
              <a:t>a</a:t>
            </a:r>
            <a:r>
              <a:rPr lang="en-US" sz="3200" dirty="0"/>
              <a:t> = </a:t>
            </a:r>
            <a:r>
              <a:rPr lang="en-US" sz="3200" dirty="0">
                <a:solidFill>
                  <a:srgbClr val="FF3300"/>
                </a:solidFill>
              </a:rPr>
              <a:t>c</a:t>
            </a:r>
          </a:p>
          <a:p>
            <a:pPr>
              <a:defRPr/>
            </a:pPr>
            <a:endParaRPr lang="en-US" sz="3200" dirty="0">
              <a:solidFill>
                <a:srgbClr val="FF3300"/>
              </a:solidFill>
            </a:endParaRPr>
          </a:p>
          <a:p>
            <a:pPr>
              <a:defRPr/>
            </a:pPr>
            <a:r>
              <a:rPr lang="en-US" sz="3200" dirty="0"/>
              <a:t>2a =</a:t>
            </a:r>
            <a:r>
              <a:rPr lang="en-US" sz="3200" dirty="0">
                <a:solidFill>
                  <a:schemeClr val="tx2">
                    <a:lumMod val="75000"/>
                  </a:schemeClr>
                </a:solidFill>
              </a:rPr>
              <a:t>d</a:t>
            </a:r>
          </a:p>
          <a:p>
            <a:pPr>
              <a:defRPr/>
            </a:pPr>
            <a:r>
              <a:rPr lang="en-US" sz="3200" dirty="0">
                <a:solidFill>
                  <a:srgbClr val="FF3300"/>
                </a:solidFill>
              </a:rPr>
              <a:t>             </a:t>
            </a:r>
            <a:endParaRPr lang="en-US" sz="3200" dirty="0"/>
          </a:p>
          <a:p>
            <a:pPr>
              <a:defRPr/>
            </a:pPr>
            <a:r>
              <a:rPr lang="en-US" sz="3200" dirty="0">
                <a:solidFill>
                  <a:schemeClr val="accent5">
                    <a:lumMod val="50000"/>
                  </a:schemeClr>
                </a:solidFill>
              </a:rPr>
              <a:t>  </a:t>
            </a:r>
            <a:r>
              <a:rPr lang="en-US" sz="3200" dirty="0">
                <a:solidFill>
                  <a:srgbClr val="0066FF"/>
                </a:solidFill>
              </a:rPr>
              <a:t>b</a:t>
            </a:r>
            <a:r>
              <a:rPr lang="en-US" sz="3200" dirty="0"/>
              <a:t> =   4</a:t>
            </a:r>
            <a:r>
              <a:rPr lang="en-US" sz="3200" dirty="0">
                <a:solidFill>
                  <a:srgbClr val="7030A0"/>
                </a:solidFill>
              </a:rPr>
              <a:t>a</a:t>
            </a:r>
          </a:p>
        </p:txBody>
      </p:sp>
      <p:sp>
        <p:nvSpPr>
          <p:cNvPr id="10" name="TextBox 4"/>
          <p:cNvSpPr txBox="1">
            <a:spLocks noChangeArrowheads="1"/>
          </p:cNvSpPr>
          <p:nvPr/>
        </p:nvSpPr>
        <p:spPr bwMode="auto">
          <a:xfrm>
            <a:off x="5638800" y="4038600"/>
            <a:ext cx="3124200" cy="2554288"/>
          </a:xfrm>
          <a:prstGeom prst="rect">
            <a:avLst/>
          </a:prstGeom>
          <a:noFill/>
          <a:ln w="9525">
            <a:noFill/>
            <a:miter lim="800000"/>
            <a:headEnd/>
            <a:tailEnd/>
          </a:ln>
        </p:spPr>
        <p:txBody>
          <a:bodyPr>
            <a:spAutoFit/>
          </a:bodyPr>
          <a:lstStyle/>
          <a:p>
            <a:pPr>
              <a:defRPr/>
            </a:pPr>
            <a:r>
              <a:rPr lang="en-US" sz="3200" dirty="0">
                <a:solidFill>
                  <a:srgbClr val="7030A0"/>
                </a:solidFill>
              </a:rPr>
              <a:t>a</a:t>
            </a:r>
            <a:r>
              <a:rPr lang="en-US" sz="3200" dirty="0"/>
              <a:t>  = 1 </a:t>
            </a:r>
          </a:p>
          <a:p>
            <a:pPr>
              <a:defRPr/>
            </a:pPr>
            <a:r>
              <a:rPr lang="en-US" sz="3200" dirty="0">
                <a:solidFill>
                  <a:srgbClr val="0066FF"/>
                </a:solidFill>
              </a:rPr>
              <a:t>b</a:t>
            </a:r>
            <a:r>
              <a:rPr lang="en-US" sz="3200" dirty="0">
                <a:solidFill>
                  <a:schemeClr val="accent5">
                    <a:lumMod val="50000"/>
                  </a:schemeClr>
                </a:solidFill>
              </a:rPr>
              <a:t>  </a:t>
            </a:r>
            <a:r>
              <a:rPr lang="en-US" sz="3200" dirty="0"/>
              <a:t>= 4</a:t>
            </a:r>
          </a:p>
          <a:p>
            <a:pPr>
              <a:defRPr/>
            </a:pPr>
            <a:r>
              <a:rPr lang="en-US" sz="3200" dirty="0">
                <a:solidFill>
                  <a:srgbClr val="FF3300"/>
                </a:solidFill>
              </a:rPr>
              <a:t>c  </a:t>
            </a:r>
            <a:r>
              <a:rPr lang="en-US" sz="3200" dirty="0"/>
              <a:t>= 1</a:t>
            </a:r>
          </a:p>
          <a:p>
            <a:pPr>
              <a:defRPr/>
            </a:pPr>
            <a:r>
              <a:rPr lang="en-US" sz="3200" dirty="0">
                <a:solidFill>
                  <a:schemeClr val="accent1">
                    <a:lumMod val="50000"/>
                  </a:schemeClr>
                </a:solidFill>
              </a:rPr>
              <a:t>d</a:t>
            </a:r>
            <a:r>
              <a:rPr lang="en-US" sz="3200" dirty="0">
                <a:solidFill>
                  <a:schemeClr val="accent2">
                    <a:lumMod val="75000"/>
                  </a:schemeClr>
                </a:solidFill>
              </a:rPr>
              <a:t>  </a:t>
            </a:r>
            <a:r>
              <a:rPr lang="en-US" sz="3200" dirty="0"/>
              <a:t>= 2</a:t>
            </a:r>
          </a:p>
          <a:p>
            <a:pPr>
              <a:defRPr/>
            </a:pPr>
            <a:r>
              <a:rPr lang="en-US" sz="3200" dirty="0">
                <a:solidFill>
                  <a:srgbClr val="FF3300"/>
                </a:solidFill>
              </a:rPr>
              <a:t>             </a:t>
            </a:r>
            <a:endParaRPr lang="en-US" sz="32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7030A0"/>
                </a:solidFill>
              </a:rPr>
              <a:t>a</a:t>
            </a:r>
            <a:r>
              <a:rPr lang="en-US" dirty="0" smtClean="0"/>
              <a:t>CO</a:t>
            </a:r>
            <a:r>
              <a:rPr lang="en-US" baseline="-25000" dirty="0" smtClean="0"/>
              <a:t>2</a:t>
            </a:r>
            <a:r>
              <a:rPr lang="en-US" dirty="0" smtClean="0"/>
              <a:t> +   </a:t>
            </a:r>
            <a:r>
              <a:rPr lang="en-US" dirty="0" smtClean="0">
                <a:solidFill>
                  <a:schemeClr val="accent5">
                    <a:lumMod val="50000"/>
                  </a:schemeClr>
                </a:solidFill>
              </a:rPr>
              <a:t>b</a:t>
            </a:r>
            <a:r>
              <a:rPr lang="en-US" dirty="0" smtClean="0"/>
              <a:t>H</a:t>
            </a:r>
            <a:r>
              <a:rPr lang="en-US" baseline="-25000" dirty="0" smtClean="0"/>
              <a:t>2 </a:t>
            </a:r>
            <a:r>
              <a:rPr lang="en-US" dirty="0" smtClean="0"/>
              <a:t>         </a:t>
            </a:r>
            <a:r>
              <a:rPr lang="en-US" dirty="0" smtClean="0">
                <a:solidFill>
                  <a:srgbClr val="FF0000"/>
                </a:solidFill>
              </a:rPr>
              <a:t>c</a:t>
            </a:r>
            <a:r>
              <a:rPr lang="en-US" dirty="0" smtClean="0"/>
              <a:t>CH</a:t>
            </a:r>
            <a:r>
              <a:rPr lang="en-US" baseline="-25000" dirty="0" smtClean="0"/>
              <a:t>4</a:t>
            </a:r>
            <a:r>
              <a:rPr lang="en-US" dirty="0" smtClean="0"/>
              <a:t>+ </a:t>
            </a:r>
            <a:r>
              <a:rPr lang="en-US" dirty="0" smtClean="0">
                <a:solidFill>
                  <a:schemeClr val="tx2">
                    <a:lumMod val="75000"/>
                  </a:schemeClr>
                </a:solidFill>
              </a:rPr>
              <a:t>d</a:t>
            </a:r>
            <a:r>
              <a:rPr lang="en-US" dirty="0" smtClean="0"/>
              <a:t>H</a:t>
            </a:r>
            <a:r>
              <a:rPr lang="en-US" baseline="-25000" dirty="0" smtClean="0"/>
              <a:t>2</a:t>
            </a:r>
            <a:r>
              <a:rPr lang="en-US" dirty="0" smtClean="0"/>
              <a:t>O</a:t>
            </a:r>
          </a:p>
        </p:txBody>
      </p:sp>
      <p:sp>
        <p:nvSpPr>
          <p:cNvPr id="3" name="Content Placeholder 2"/>
          <p:cNvSpPr>
            <a:spLocks noGrp="1"/>
          </p:cNvSpPr>
          <p:nvPr>
            <p:ph idx="1"/>
          </p:nvPr>
        </p:nvSpPr>
        <p:spPr/>
        <p:txBody>
          <a:bodyPr/>
          <a:lstStyle/>
          <a:p>
            <a:pPr eaLnBrk="1" hangingPunct="1">
              <a:defRPr/>
            </a:pPr>
            <a:r>
              <a:rPr lang="en-US" sz="3600" dirty="0" smtClean="0"/>
              <a:t>Replace variables with solutions into original equation and check your work.  </a:t>
            </a:r>
            <a:endParaRPr lang="en-US" sz="3600" dirty="0" smtClean="0">
              <a:solidFill>
                <a:srgbClr val="92D050"/>
              </a:solidFill>
            </a:endParaRPr>
          </a:p>
          <a:p>
            <a:pPr algn="ctr" eaLnBrk="1" hangingPunct="1">
              <a:buFontTx/>
              <a:buNone/>
              <a:defRPr/>
            </a:pPr>
            <a:r>
              <a:rPr lang="en-US" sz="3600" dirty="0" smtClean="0">
                <a:solidFill>
                  <a:srgbClr val="7030A0"/>
                </a:solidFill>
              </a:rPr>
              <a:t>a</a:t>
            </a:r>
            <a:r>
              <a:rPr lang="en-US" sz="3600" dirty="0" smtClean="0"/>
              <a:t>= 1; </a:t>
            </a:r>
            <a:r>
              <a:rPr lang="en-US" sz="3600" dirty="0" smtClean="0">
                <a:solidFill>
                  <a:srgbClr val="0070C0"/>
                </a:solidFill>
              </a:rPr>
              <a:t>b</a:t>
            </a:r>
            <a:r>
              <a:rPr lang="en-US" sz="3600" dirty="0" smtClean="0"/>
              <a:t>= 4; </a:t>
            </a:r>
            <a:r>
              <a:rPr lang="en-US" sz="3600" dirty="0" smtClean="0">
                <a:solidFill>
                  <a:srgbClr val="FF3300"/>
                </a:solidFill>
              </a:rPr>
              <a:t>c</a:t>
            </a:r>
            <a:r>
              <a:rPr lang="en-US" sz="3600" dirty="0" smtClean="0"/>
              <a:t>=1; </a:t>
            </a:r>
            <a:r>
              <a:rPr lang="en-US" sz="3600" dirty="0" smtClean="0">
                <a:solidFill>
                  <a:schemeClr val="tx2">
                    <a:lumMod val="75000"/>
                  </a:schemeClr>
                </a:solidFill>
              </a:rPr>
              <a:t>d</a:t>
            </a:r>
            <a:r>
              <a:rPr lang="en-US" sz="3600" dirty="0" smtClean="0"/>
              <a:t>=2</a:t>
            </a:r>
          </a:p>
          <a:p>
            <a:pPr eaLnBrk="1" hangingPunct="1">
              <a:buFontTx/>
              <a:buNone/>
              <a:defRPr/>
            </a:pPr>
            <a:endParaRPr lang="en-US" dirty="0" smtClean="0"/>
          </a:p>
          <a:p>
            <a:pPr algn="ctr" eaLnBrk="1" hangingPunct="1">
              <a:buFontTx/>
              <a:buNone/>
              <a:defRPr/>
            </a:pPr>
            <a:r>
              <a:rPr lang="en-US" sz="4400" dirty="0" smtClean="0"/>
              <a:t>CO</a:t>
            </a:r>
            <a:r>
              <a:rPr lang="en-US" sz="4400" baseline="-25000" dirty="0" smtClean="0"/>
              <a:t>2</a:t>
            </a:r>
            <a:r>
              <a:rPr lang="en-US" sz="4400" dirty="0" smtClean="0"/>
              <a:t> +  </a:t>
            </a:r>
            <a:r>
              <a:rPr lang="en-US" sz="4400" dirty="0" smtClean="0">
                <a:solidFill>
                  <a:srgbClr val="0066FF"/>
                </a:solidFill>
              </a:rPr>
              <a:t>4</a:t>
            </a:r>
            <a:r>
              <a:rPr lang="en-US" sz="4400" dirty="0" smtClean="0"/>
              <a:t>H</a:t>
            </a:r>
            <a:r>
              <a:rPr lang="en-US" sz="4400" baseline="-25000" dirty="0" smtClean="0"/>
              <a:t>2 </a:t>
            </a:r>
            <a:r>
              <a:rPr lang="en-US" sz="4400" dirty="0" smtClean="0"/>
              <a:t>        </a:t>
            </a:r>
            <a:r>
              <a:rPr lang="en-US" sz="4400" dirty="0" smtClean="0">
                <a:solidFill>
                  <a:srgbClr val="FF0000"/>
                </a:solidFill>
              </a:rPr>
              <a:t> </a:t>
            </a:r>
            <a:r>
              <a:rPr lang="en-US" sz="4400" dirty="0" smtClean="0"/>
              <a:t>CH</a:t>
            </a:r>
            <a:r>
              <a:rPr lang="en-US" sz="4400" baseline="-25000" dirty="0" smtClean="0"/>
              <a:t>4</a:t>
            </a:r>
            <a:r>
              <a:rPr lang="en-US" sz="4400" dirty="0" smtClean="0"/>
              <a:t>+ </a:t>
            </a:r>
            <a:r>
              <a:rPr lang="en-US" sz="4400" dirty="0" smtClean="0">
                <a:solidFill>
                  <a:schemeClr val="tx2">
                    <a:lumMod val="75000"/>
                  </a:schemeClr>
                </a:solidFill>
              </a:rPr>
              <a:t>2</a:t>
            </a:r>
            <a:r>
              <a:rPr lang="en-US" sz="4400" dirty="0" smtClean="0"/>
              <a:t>H</a:t>
            </a:r>
            <a:r>
              <a:rPr lang="en-US" sz="4400" baseline="-25000" dirty="0" smtClean="0"/>
              <a:t>2</a:t>
            </a:r>
            <a:r>
              <a:rPr lang="en-US" sz="4400" dirty="0" smtClean="0"/>
              <a:t>O</a:t>
            </a:r>
          </a:p>
          <a:p>
            <a:pPr eaLnBrk="1" hangingPunct="1">
              <a:buFontTx/>
              <a:buNone/>
              <a:defRPr/>
            </a:pPr>
            <a:endParaRPr lang="en-US" sz="4400" dirty="0" smtClean="0"/>
          </a:p>
        </p:txBody>
      </p:sp>
      <p:cxnSp>
        <p:nvCxnSpPr>
          <p:cNvPr id="6" name="Straight Arrow Connector 5"/>
          <p:cNvCxnSpPr/>
          <p:nvPr/>
        </p:nvCxnSpPr>
        <p:spPr>
          <a:xfrm>
            <a:off x="5105400" y="836613"/>
            <a:ext cx="914400" cy="1587"/>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114800" y="4495800"/>
            <a:ext cx="9144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3"/>
          <p:cNvSpPr>
            <a:spLocks noGrp="1"/>
          </p:cNvSpPr>
          <p:nvPr>
            <p:ph type="ctrTitle"/>
          </p:nvPr>
        </p:nvSpPr>
        <p:spPr/>
        <p:txBody>
          <a:bodyPr/>
          <a:lstStyle/>
          <a:p>
            <a:r>
              <a:rPr lang="en-US" smtClean="0"/>
              <a:t>Handouts for Slides</a:t>
            </a:r>
          </a:p>
        </p:txBody>
      </p:sp>
      <p:sp>
        <p:nvSpPr>
          <p:cNvPr id="5" name="Subtitle 4"/>
          <p:cNvSpPr>
            <a:spLocks noGrp="1"/>
          </p:cNvSpPr>
          <p:nvPr>
            <p:ph type="subTitle" idx="1"/>
          </p:nvPr>
        </p:nvSpPr>
        <p:spPr/>
        <p:txBody>
          <a:bodyPr/>
          <a:lstStyle/>
          <a:p>
            <a:pPr>
              <a:defRPr/>
            </a:pPr>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3" name="Rectangle 31"/>
          <p:cNvSpPr>
            <a:spLocks noChangeArrowheads="1"/>
          </p:cNvSpPr>
          <p:nvPr/>
        </p:nvSpPr>
        <p:spPr bwMode="auto">
          <a:xfrm>
            <a:off x="228600" y="3276600"/>
            <a:ext cx="8686800" cy="3200400"/>
          </a:xfrm>
          <a:prstGeom prst="rect">
            <a:avLst/>
          </a:prstGeom>
          <a:noFill/>
          <a:ln w="9525">
            <a:noFill/>
            <a:miter lim="800000"/>
            <a:headEnd/>
            <a:tailEnd/>
          </a:ln>
        </p:spPr>
        <p:txBody>
          <a:bodyPr/>
          <a:lstStyle/>
          <a:p>
            <a:pPr marL="342900" indent="-342900">
              <a:spcBef>
                <a:spcPct val="5000"/>
              </a:spcBef>
              <a:buFontTx/>
              <a:buChar char="•"/>
            </a:pPr>
            <a:endParaRPr lang="en-US" sz="3200">
              <a:solidFill>
                <a:srgbClr val="2E0157"/>
              </a:solidFill>
            </a:endParaRPr>
          </a:p>
          <a:p>
            <a:pPr marL="342900" indent="-342900">
              <a:spcBef>
                <a:spcPct val="5000"/>
              </a:spcBef>
            </a:pPr>
            <a:endParaRPr lang="en-US" sz="3200">
              <a:solidFill>
                <a:srgbClr val="2E0157"/>
              </a:solidFill>
            </a:endParaRPr>
          </a:p>
        </p:txBody>
      </p:sp>
      <p:pic>
        <p:nvPicPr>
          <p:cNvPr id="141314" name="Picture 35" descr="j0173962"/>
          <p:cNvPicPr>
            <a:picLocks noChangeAspect="1" noChangeArrowheads="1" noCrop="1"/>
          </p:cNvPicPr>
          <p:nvPr/>
        </p:nvPicPr>
        <p:blipFill>
          <a:blip r:embed="rId3"/>
          <a:srcRect/>
          <a:stretch>
            <a:fillRect/>
          </a:stretch>
        </p:blipFill>
        <p:spPr bwMode="auto">
          <a:xfrm>
            <a:off x="7620000" y="5562600"/>
            <a:ext cx="1143000" cy="969963"/>
          </a:xfrm>
          <a:prstGeom prst="rect">
            <a:avLst/>
          </a:prstGeom>
          <a:noFill/>
          <a:ln w="9525">
            <a:noFill/>
            <a:miter lim="800000"/>
            <a:headEnd/>
            <a:tailEnd/>
          </a:ln>
        </p:spPr>
      </p:pic>
      <p:sp>
        <p:nvSpPr>
          <p:cNvPr id="37" name="Rectangle 36"/>
          <p:cNvSpPr/>
          <p:nvPr/>
        </p:nvSpPr>
        <p:spPr>
          <a:xfrm>
            <a:off x="381000" y="76200"/>
            <a:ext cx="1524000"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1316" name="Rectangle 2"/>
          <p:cNvSpPr>
            <a:spLocks noGrp="1" noChangeArrowheads="1"/>
          </p:cNvSpPr>
          <p:nvPr>
            <p:ph type="title"/>
          </p:nvPr>
        </p:nvSpPr>
        <p:spPr>
          <a:xfrm>
            <a:off x="0" y="0"/>
            <a:ext cx="9144000" cy="914400"/>
          </a:xfrm>
        </p:spPr>
        <p:txBody>
          <a:bodyPr/>
          <a:lstStyle/>
          <a:p>
            <a:r>
              <a:rPr lang="en-US" smtClean="0">
                <a:solidFill>
                  <a:srgbClr val="5B0301"/>
                </a:solidFill>
              </a:rPr>
              <a:t>How molecules are symbolized</a:t>
            </a:r>
          </a:p>
        </p:txBody>
      </p:sp>
      <p:sp>
        <p:nvSpPr>
          <p:cNvPr id="141317" name="Rectangle 3"/>
          <p:cNvSpPr>
            <a:spLocks noGrp="1" noChangeArrowheads="1"/>
          </p:cNvSpPr>
          <p:nvPr>
            <p:ph type="body" idx="1"/>
          </p:nvPr>
        </p:nvSpPr>
        <p:spPr>
          <a:xfrm>
            <a:off x="914400" y="838200"/>
            <a:ext cx="7924800" cy="609600"/>
          </a:xfrm>
        </p:spPr>
        <p:txBody>
          <a:bodyPr/>
          <a:lstStyle/>
          <a:p>
            <a:pPr>
              <a:spcBef>
                <a:spcPct val="50000"/>
              </a:spcBef>
              <a:buFontTx/>
              <a:buNone/>
            </a:pPr>
            <a:r>
              <a:rPr lang="en-US" smtClean="0">
                <a:solidFill>
                  <a:srgbClr val="2E0157"/>
                </a:solidFill>
              </a:rPr>
              <a:t>Cl</a:t>
            </a:r>
            <a:r>
              <a:rPr lang="en-US" baseline="-25000" smtClean="0">
                <a:solidFill>
                  <a:srgbClr val="2E0157"/>
                </a:solidFill>
              </a:rPr>
              <a:t>2</a:t>
            </a:r>
            <a:r>
              <a:rPr lang="en-US" smtClean="0">
                <a:solidFill>
                  <a:srgbClr val="2E0157"/>
                </a:solidFill>
              </a:rPr>
              <a:t>                      2Cl                         2Cl</a:t>
            </a:r>
            <a:r>
              <a:rPr lang="en-US" baseline="-25000" smtClean="0">
                <a:solidFill>
                  <a:srgbClr val="2E0157"/>
                </a:solidFill>
              </a:rPr>
              <a:t>2</a:t>
            </a:r>
            <a:endParaRPr lang="en-US" smtClean="0">
              <a:solidFill>
                <a:srgbClr val="2E0157"/>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pPr eaLnBrk="1" hangingPunct="1"/>
            <a:r>
              <a:rPr lang="en-US" smtClean="0"/>
              <a:t>Balancing and Chemistry</a:t>
            </a:r>
          </a:p>
        </p:txBody>
      </p:sp>
      <p:sp>
        <p:nvSpPr>
          <p:cNvPr id="143362" name="Rectangle 3"/>
          <p:cNvSpPr>
            <a:spLocks noGrp="1" noChangeArrowheads="1"/>
          </p:cNvSpPr>
          <p:nvPr>
            <p:ph idx="1"/>
          </p:nvPr>
        </p:nvSpPr>
        <p:spPr/>
        <p:txBody>
          <a:bodyPr/>
          <a:lstStyle/>
          <a:p>
            <a:pPr algn="ctr" eaLnBrk="1" hangingPunct="1">
              <a:buFontTx/>
              <a:buNone/>
            </a:pPr>
            <a:r>
              <a:rPr lang="en-US" sz="6500" smtClean="0"/>
              <a:t>H</a:t>
            </a:r>
            <a:r>
              <a:rPr lang="en-US" sz="6500" baseline="-25000" smtClean="0"/>
              <a:t>2</a:t>
            </a:r>
            <a:r>
              <a:rPr lang="en-US" sz="6500" smtClean="0"/>
              <a:t> + O</a:t>
            </a:r>
            <a:r>
              <a:rPr lang="en-US" sz="6500" baseline="-25000" smtClean="0"/>
              <a:t>2 </a:t>
            </a:r>
            <a:r>
              <a:rPr lang="en-US" sz="6500" smtClean="0"/>
              <a:t>        H</a:t>
            </a:r>
            <a:r>
              <a:rPr lang="en-US" sz="6500" baseline="-25000" smtClean="0"/>
              <a:t>2</a:t>
            </a:r>
            <a:r>
              <a:rPr lang="en-US" sz="6500" smtClean="0"/>
              <a:t>O</a:t>
            </a:r>
          </a:p>
          <a:p>
            <a:pPr algn="ctr" eaLnBrk="1" hangingPunct="1">
              <a:buFontTx/>
              <a:buNone/>
            </a:pPr>
            <a:endParaRPr lang="en-US" sz="6500" smtClean="0"/>
          </a:p>
          <a:p>
            <a:pPr eaLnBrk="1" hangingPunct="1">
              <a:buFontTx/>
              <a:buNone/>
            </a:pPr>
            <a:endParaRPr lang="en-US" b="1" smtClean="0"/>
          </a:p>
          <a:p>
            <a:pPr eaLnBrk="1" hangingPunct="1">
              <a:buFontTx/>
              <a:buNone/>
            </a:pPr>
            <a:endParaRPr lang="en-US" sz="3600" smtClean="0"/>
          </a:p>
        </p:txBody>
      </p:sp>
      <p:sp>
        <p:nvSpPr>
          <p:cNvPr id="143363" name="Line 5"/>
          <p:cNvSpPr>
            <a:spLocks noChangeShapeType="1"/>
          </p:cNvSpPr>
          <p:nvPr/>
        </p:nvSpPr>
        <p:spPr bwMode="auto">
          <a:xfrm>
            <a:off x="4419600" y="2209800"/>
            <a:ext cx="1295400" cy="0"/>
          </a:xfrm>
          <a:prstGeom prst="line">
            <a:avLst/>
          </a:prstGeom>
          <a:noFill/>
          <a:ln w="98425">
            <a:solidFill>
              <a:schemeClr val="tx1"/>
            </a:solidFill>
            <a:round/>
            <a:headEnd/>
            <a:tailEnd type="triangle" w="med" len="med"/>
          </a:ln>
        </p:spPr>
        <p:txBody>
          <a:bodyPr/>
          <a:lstStyle/>
          <a:p>
            <a:endParaRPr lang="en-US"/>
          </a:p>
        </p:txBody>
      </p:sp>
      <p:sp>
        <p:nvSpPr>
          <p:cNvPr id="143364" name="TextBox 11"/>
          <p:cNvSpPr txBox="1">
            <a:spLocks noChangeArrowheads="1"/>
          </p:cNvSpPr>
          <p:nvPr/>
        </p:nvSpPr>
        <p:spPr bwMode="auto">
          <a:xfrm>
            <a:off x="2433638" y="1447800"/>
            <a:ext cx="1658937" cy="461963"/>
          </a:xfrm>
          <a:prstGeom prst="rect">
            <a:avLst/>
          </a:prstGeom>
          <a:noFill/>
          <a:ln w="9525">
            <a:noFill/>
            <a:miter lim="800000"/>
            <a:headEnd/>
            <a:tailEnd/>
          </a:ln>
        </p:spPr>
        <p:txBody>
          <a:bodyPr wrap="none">
            <a:spAutoFit/>
          </a:bodyPr>
          <a:lstStyle/>
          <a:p>
            <a:r>
              <a:rPr lang="en-US" sz="2400" b="1"/>
              <a:t>Reactants</a:t>
            </a:r>
          </a:p>
        </p:txBody>
      </p:sp>
      <p:sp>
        <p:nvSpPr>
          <p:cNvPr id="143365" name="TextBox 12"/>
          <p:cNvSpPr txBox="1">
            <a:spLocks noChangeArrowheads="1"/>
          </p:cNvSpPr>
          <p:nvPr/>
        </p:nvSpPr>
        <p:spPr bwMode="auto">
          <a:xfrm>
            <a:off x="6019800" y="1524000"/>
            <a:ext cx="1346200" cy="461963"/>
          </a:xfrm>
          <a:prstGeom prst="rect">
            <a:avLst/>
          </a:prstGeom>
          <a:noFill/>
          <a:ln w="9525">
            <a:noFill/>
            <a:miter lim="800000"/>
            <a:headEnd/>
            <a:tailEnd/>
          </a:ln>
        </p:spPr>
        <p:txBody>
          <a:bodyPr wrap="none">
            <a:spAutoFit/>
          </a:bodyPr>
          <a:lstStyle/>
          <a:p>
            <a:r>
              <a:rPr lang="en-US" sz="2400" b="1"/>
              <a:t>Product</a:t>
            </a:r>
          </a:p>
        </p:txBody>
      </p:sp>
      <p:sp>
        <p:nvSpPr>
          <p:cNvPr id="143366" name="TextBox 13"/>
          <p:cNvSpPr txBox="1">
            <a:spLocks noChangeArrowheads="1"/>
          </p:cNvSpPr>
          <p:nvPr/>
        </p:nvSpPr>
        <p:spPr bwMode="auto">
          <a:xfrm>
            <a:off x="4495800" y="1747838"/>
            <a:ext cx="727075" cy="369887"/>
          </a:xfrm>
          <a:prstGeom prst="rect">
            <a:avLst/>
          </a:prstGeom>
          <a:noFill/>
          <a:ln w="9525">
            <a:noFill/>
            <a:miter lim="800000"/>
            <a:headEnd/>
            <a:tailEnd/>
          </a:ln>
        </p:spPr>
        <p:txBody>
          <a:bodyPr wrap="none">
            <a:spAutoFit/>
          </a:bodyPr>
          <a:lstStyle/>
          <a:p>
            <a:r>
              <a:rPr lang="en-US" b="1"/>
              <a:t>Yield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457200" y="5105400"/>
            <a:ext cx="8229600" cy="762000"/>
          </a:xfrm>
        </p:spPr>
        <p:txBody>
          <a:bodyPr/>
          <a:lstStyle/>
          <a:p>
            <a:pPr eaLnBrk="1" hangingPunct="1"/>
            <a:r>
              <a:rPr lang="en-US" smtClean="0"/>
              <a:t>Balancing Equations </a:t>
            </a:r>
          </a:p>
        </p:txBody>
      </p:sp>
      <p:pic>
        <p:nvPicPr>
          <p:cNvPr id="128003" name="Picture 3" descr="MMj02834940000[1]"/>
          <p:cNvPicPr>
            <a:picLocks noChangeAspect="1" noChangeArrowheads="1" noCrop="1"/>
          </p:cNvPicPr>
          <p:nvPr/>
        </p:nvPicPr>
        <p:blipFill>
          <a:blip r:embed="rId4"/>
          <a:srcRect/>
          <a:stretch>
            <a:fillRect/>
          </a:stretch>
        </p:blipFill>
        <p:spPr bwMode="auto">
          <a:xfrm>
            <a:off x="2819400" y="1527175"/>
            <a:ext cx="3429000" cy="3273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endCondLst>
                                    <p:cond evt="onNext" delay="0">
                                      <p:tgtEl>
                                        <p:sldTgt/>
                                      </p:tgtEl>
                                    </p:cond>
                                  </p:endCondLst>
                                  <p:childTnLst>
                                    <p:animScale>
                                      <p:cBhvr>
                                        <p:cTn id="6" dur="3000" fill="hold"/>
                                        <p:tgtEl>
                                          <p:spTgt spid="128003"/>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par>
                                <p:cTn id="7" presetID="3" presetClass="emph" presetSubtype="6" repeatCount="indefinite" autoRev="1" fill="hold" grpId="0" nodeType="withEffect">
                                  <p:stCondLst>
                                    <p:cond delay="0"/>
                                  </p:stCondLst>
                                  <p:iterate type="lt">
                                    <p:tmPct val="10000"/>
                                  </p:iterate>
                                  <p:childTnLst>
                                    <p:animClr clrSpc="hsl" dir="cw">
                                      <p:cBhvr override="childStyle">
                                        <p:cTn id="8" dur="1000" fill="hold"/>
                                        <p:tgtEl>
                                          <p:spTgt spid="128002"/>
                                        </p:tgtEl>
                                        <p:attrNameLst>
                                          <p:attrName>style.color</p:attrName>
                                        </p:attrNameLst>
                                      </p:cBhvr>
                                      <p:to>
                                        <a:srgbClr val="FF33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pPr eaLnBrk="1" hangingPunct="1"/>
            <a:r>
              <a:rPr lang="en-US" smtClean="0"/>
              <a:t>What does it all mean?</a:t>
            </a:r>
          </a:p>
        </p:txBody>
      </p:sp>
      <p:sp>
        <p:nvSpPr>
          <p:cNvPr id="28674" name="Rectangle 3"/>
          <p:cNvSpPr>
            <a:spLocks noGrp="1" noChangeArrowheads="1"/>
          </p:cNvSpPr>
          <p:nvPr>
            <p:ph idx="1"/>
          </p:nvPr>
        </p:nvSpPr>
        <p:spPr/>
        <p:txBody>
          <a:bodyPr/>
          <a:lstStyle/>
          <a:p>
            <a:pPr eaLnBrk="1" hangingPunct="1"/>
            <a:r>
              <a:rPr lang="en-US" smtClean="0"/>
              <a:t>Balanced is defined as:</a:t>
            </a:r>
          </a:p>
          <a:p>
            <a:pPr lvl="1" eaLnBrk="1" hangingPunct="1"/>
            <a:r>
              <a:rPr lang="en-US" smtClean="0"/>
              <a:t>A state of equilibrium</a:t>
            </a:r>
          </a:p>
          <a:p>
            <a:pPr lvl="1" eaLnBrk="1" hangingPunct="1">
              <a:buFontTx/>
              <a:buNone/>
            </a:pPr>
            <a:endParaRPr 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team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ateams</Template>
  <TotalTime>2460</TotalTime>
  <Words>3004</Words>
  <Application>Microsoft PowerPoint</Application>
  <PresentationFormat>On-screen Show (4:3)</PresentationFormat>
  <Paragraphs>654</Paragraphs>
  <Slides>75</Slides>
  <Notes>50</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ateams</vt:lpstr>
      <vt:lpstr> A2TeaMS </vt:lpstr>
      <vt:lpstr>Norms </vt:lpstr>
      <vt:lpstr>DAILY OVERVIEW</vt:lpstr>
      <vt:lpstr>Balancing  Math and Science</vt:lpstr>
      <vt:lpstr>Goals </vt:lpstr>
      <vt:lpstr>Slide 6</vt:lpstr>
      <vt:lpstr>Slide 7</vt:lpstr>
      <vt:lpstr>Balancing Equations </vt:lpstr>
      <vt:lpstr>What does it all mean?</vt:lpstr>
      <vt:lpstr>How molecules are symbolized</vt:lpstr>
      <vt:lpstr>How molecules are symbolized</vt:lpstr>
      <vt:lpstr> Law of Conservation of Mass</vt:lpstr>
      <vt:lpstr>Balancing and Chemistry</vt:lpstr>
      <vt:lpstr>Slide 14</vt:lpstr>
      <vt:lpstr>Balancing and Chemistry</vt:lpstr>
      <vt:lpstr>Balancing and Chemistry</vt:lpstr>
      <vt:lpstr>Balancing and Chemistry</vt:lpstr>
      <vt:lpstr>How molecules are symbolized</vt:lpstr>
      <vt:lpstr>Slide 19</vt:lpstr>
      <vt:lpstr>Slide 20</vt:lpstr>
      <vt:lpstr>Slide 21</vt:lpstr>
      <vt:lpstr>Slide 22</vt:lpstr>
      <vt:lpstr>Slide 23</vt:lpstr>
      <vt:lpstr>Slide 24</vt:lpstr>
      <vt:lpstr>Practice</vt:lpstr>
      <vt:lpstr>Practice</vt:lpstr>
      <vt:lpstr>Guided Practice</vt:lpstr>
      <vt:lpstr>Guided Practice</vt:lpstr>
      <vt:lpstr>Independent Practice</vt:lpstr>
      <vt:lpstr>Independent Practice</vt:lpstr>
      <vt:lpstr>Balance</vt:lpstr>
      <vt:lpstr>Slide 32</vt:lpstr>
      <vt:lpstr>Slide 33</vt:lpstr>
      <vt:lpstr>Slide 34</vt:lpstr>
      <vt:lpstr>Slide 35</vt:lpstr>
      <vt:lpstr>Slide 36</vt:lpstr>
      <vt:lpstr>Slide 37</vt:lpstr>
      <vt:lpstr>Slide 38</vt:lpstr>
      <vt:lpstr>Slide 39</vt:lpstr>
      <vt:lpstr>Slide 40</vt:lpstr>
      <vt:lpstr>Slide 41</vt:lpstr>
      <vt:lpstr>Systems of Equations</vt:lpstr>
      <vt:lpstr>Balance Equations </vt:lpstr>
      <vt:lpstr>BALANCING EQUATIONS (Using Systems of Equations)</vt:lpstr>
      <vt:lpstr>Systems of Equations</vt:lpstr>
      <vt:lpstr>Systems of Equations</vt:lpstr>
      <vt:lpstr>Systems of Equations</vt:lpstr>
      <vt:lpstr>Systems of Equations</vt:lpstr>
      <vt:lpstr>aFe + bH2O       cFe2O3+ dH2 </vt:lpstr>
      <vt:lpstr>aFe + bH2O       cFe2O3+ dH2</vt:lpstr>
      <vt:lpstr>aFe + bH2O       cFe2O3+ dH2</vt:lpstr>
      <vt:lpstr>Practice</vt:lpstr>
      <vt:lpstr>Practice </vt:lpstr>
      <vt:lpstr>Systems of Equations</vt:lpstr>
      <vt:lpstr>Systems of Equations</vt:lpstr>
      <vt:lpstr>Systems of Equations</vt:lpstr>
      <vt:lpstr>Systems of Equations</vt:lpstr>
      <vt:lpstr>Ca3(PO4)2 + H2SO4                    CaSO4+ H3PO4 </vt:lpstr>
      <vt:lpstr>Ca3(PO4)2 + H2SO4             CaSO4+ H3PO4 </vt:lpstr>
      <vt:lpstr>Slide 60</vt:lpstr>
      <vt:lpstr>Independent Practice</vt:lpstr>
      <vt:lpstr>Independent Practice (Using Systems of Equations)</vt:lpstr>
      <vt:lpstr>Example #3</vt:lpstr>
      <vt:lpstr>Systems of Equations</vt:lpstr>
      <vt:lpstr>Systems of Equations</vt:lpstr>
      <vt:lpstr>Systems of Equations</vt:lpstr>
      <vt:lpstr>Systems of Equations</vt:lpstr>
      <vt:lpstr>aCO2 +   bH2          cCH4+ dH2O</vt:lpstr>
      <vt:lpstr>aCO2 +   bH2          cCH4+ dH2O</vt:lpstr>
      <vt:lpstr>aCO2 +   bH2          cCH4+ dH2O</vt:lpstr>
      <vt:lpstr>aCO2 +   bH2          cCH4+ dH2O</vt:lpstr>
      <vt:lpstr>aCO2 +   bH2          cCH4+ dH2O</vt:lpstr>
      <vt:lpstr>Handouts for Slides</vt:lpstr>
      <vt:lpstr>How molecules are symbolized</vt:lpstr>
      <vt:lpstr>Balancing and Chemistry</vt:lpstr>
    </vt:vector>
  </TitlesOfParts>
  <Company>HISD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Math/Science Activity</dc:title>
  <dc:creator>HISD</dc:creator>
  <cp:lastModifiedBy>HISD</cp:lastModifiedBy>
  <cp:revision>136</cp:revision>
  <dcterms:created xsi:type="dcterms:W3CDTF">2009-10-05T14:22:42Z</dcterms:created>
  <dcterms:modified xsi:type="dcterms:W3CDTF">2009-10-29T18:00:01Z</dcterms:modified>
</cp:coreProperties>
</file>